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7143" r:id="rId2"/>
  </p:sldMasterIdLst>
  <p:notesMasterIdLst>
    <p:notesMasterId r:id="rId43"/>
  </p:notesMasterIdLst>
  <p:handoutMasterIdLst>
    <p:handoutMasterId r:id="rId44"/>
  </p:handoutMasterIdLst>
  <p:sldIdLst>
    <p:sldId id="1931" r:id="rId3"/>
    <p:sldId id="2213" r:id="rId4"/>
    <p:sldId id="2226" r:id="rId5"/>
    <p:sldId id="2263" r:id="rId6"/>
    <p:sldId id="2302" r:id="rId7"/>
    <p:sldId id="2208" r:id="rId8"/>
    <p:sldId id="2257" r:id="rId9"/>
    <p:sldId id="2258" r:id="rId10"/>
    <p:sldId id="2214" r:id="rId11"/>
    <p:sldId id="2264" r:id="rId12"/>
    <p:sldId id="2227" r:id="rId13"/>
    <p:sldId id="2303" r:id="rId14"/>
    <p:sldId id="2206" r:id="rId15"/>
    <p:sldId id="2224" r:id="rId16"/>
    <p:sldId id="2633" r:id="rId17"/>
    <p:sldId id="2283" r:id="rId18"/>
    <p:sldId id="2280" r:id="rId19"/>
    <p:sldId id="2299" r:id="rId20"/>
    <p:sldId id="2268" r:id="rId21"/>
    <p:sldId id="2237" r:id="rId22"/>
    <p:sldId id="2239" r:id="rId23"/>
    <p:sldId id="2238" r:id="rId24"/>
    <p:sldId id="2265" r:id="rId25"/>
    <p:sldId id="2266" r:id="rId26"/>
    <p:sldId id="2240" r:id="rId27"/>
    <p:sldId id="2030" r:id="rId28"/>
    <p:sldId id="2032" r:id="rId29"/>
    <p:sldId id="2232" r:id="rId30"/>
    <p:sldId id="2233" r:id="rId31"/>
    <p:sldId id="2234" r:id="rId32"/>
    <p:sldId id="2241" r:id="rId33"/>
    <p:sldId id="2249" r:id="rId34"/>
    <p:sldId id="2230" r:id="rId35"/>
    <p:sldId id="2236" r:id="rId36"/>
    <p:sldId id="2203" r:id="rId37"/>
    <p:sldId id="2300" r:id="rId38"/>
    <p:sldId id="2301" r:id="rId39"/>
    <p:sldId id="2244" r:id="rId40"/>
    <p:sldId id="2245" r:id="rId41"/>
    <p:sldId id="2285" r:id="rId42"/>
  </p:sldIdLst>
  <p:sldSz cx="12192000" cy="6858000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200" kern="1200">
        <a:solidFill>
          <a:schemeClr val="tx2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2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2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2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2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99">
          <p15:clr>
            <a:srgbClr val="A4A3A4"/>
          </p15:clr>
        </p15:guide>
        <p15:guide id="2" pos="294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nta, Scott" initials="GS" lastIdx="1" clrIdx="0">
    <p:extLst>
      <p:ext uri="{19B8F6BF-5375-455C-9EA6-DF929625EA0E}">
        <p15:presenceInfo xmlns:p15="http://schemas.microsoft.com/office/powerpoint/2012/main" userId="S-1-5-21-2140148428-718608452-937769972-1709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50021"/>
    <a:srgbClr val="AA1E2C"/>
    <a:srgbClr val="200A01"/>
    <a:srgbClr val="003399"/>
    <a:srgbClr val="0033CC"/>
    <a:srgbClr val="000000"/>
    <a:srgbClr val="FF0000"/>
    <a:srgbClr val="081D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05" autoAdjust="0"/>
    <p:restoredTop sz="96389" autoAdjust="0"/>
  </p:normalViewPr>
  <p:slideViewPr>
    <p:cSldViewPr>
      <p:cViewPr varScale="1">
        <p:scale>
          <a:sx n="104" d="100"/>
          <a:sy n="104" d="100"/>
        </p:scale>
        <p:origin x="366" y="11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194"/>
    </p:cViewPr>
  </p:sorterViewPr>
  <p:notesViewPr>
    <p:cSldViewPr>
      <p:cViewPr varScale="1">
        <p:scale>
          <a:sx n="64" d="100"/>
          <a:sy n="64" d="100"/>
        </p:scale>
        <p:origin x="3828" y="66"/>
      </p:cViewPr>
      <p:guideLst>
        <p:guide orient="horz" pos="2199"/>
        <p:guide pos="294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SMSCORPVS0SBS\RedirectedFolders\CGuymon\My%20Documents\001-My%20Work%20Files\R&amp;D\Sensitivity%20Test%20Methods\Probit\Probit%20with%20Bruceton%20Equivalent%20for%20Impact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258739500042197"/>
          <c:y val="4.740143702509627E-2"/>
          <c:w val="0.76556169753681658"/>
          <c:h val="0.69904946921004951"/>
        </c:manualLayout>
      </c:layout>
      <c:scatterChart>
        <c:scatterStyle val="lineMarker"/>
        <c:varyColors val="0"/>
        <c:ser>
          <c:idx val="0"/>
          <c:order val="0"/>
          <c:tx>
            <c:v>Data</c:v>
          </c:tx>
          <c:spPr>
            <a:ln w="28575">
              <a:noFill/>
            </a:ln>
          </c:spPr>
          <c:xVal>
            <c:numRef>
              <c:f>Impact!$O$8:$O$12</c:f>
              <c:numCache>
                <c:formatCode>0</c:formatCode>
                <c:ptCount val="5"/>
                <c:pt idx="0">
                  <c:v>12077.457613411252</c:v>
                </c:pt>
                <c:pt idx="1">
                  <c:v>16053.419102110705</c:v>
                </c:pt>
                <c:pt idx="2">
                  <c:v>20027.097596426185</c:v>
                </c:pt>
                <c:pt idx="3">
                  <c:v>24980.717111825259</c:v>
                </c:pt>
                <c:pt idx="4">
                  <c:v>31879.782300613751</c:v>
                </c:pt>
              </c:numCache>
            </c:numRef>
          </c:xVal>
          <c:yVal>
            <c:numRef>
              <c:f>Impact!$P$8:$P$12</c:f>
              <c:numCache>
                <c:formatCode>General</c:formatCode>
                <c:ptCount val="5"/>
                <c:pt idx="0">
                  <c:v>3.4000000000000002E-2</c:v>
                </c:pt>
                <c:pt idx="1">
                  <c:v>0.1</c:v>
                </c:pt>
                <c:pt idx="2">
                  <c:v>0.3</c:v>
                </c:pt>
                <c:pt idx="3">
                  <c:v>0.4</c:v>
                </c:pt>
                <c:pt idx="4">
                  <c:v>0.6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ED2-40F1-84DD-059C136076D8}"/>
            </c:ext>
          </c:extLst>
        </c:ser>
        <c:ser>
          <c:idx val="1"/>
          <c:order val="1"/>
          <c:tx>
            <c:v>Log Logistic Fit</c:v>
          </c:tx>
          <c:spPr>
            <a:ln w="2857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Impact!$T$8:$T$59</c:f>
              <c:numCache>
                <c:formatCode>General</c:formatCode>
                <c:ptCount val="52"/>
                <c:pt idx="0">
                  <c:v>0.1</c:v>
                </c:pt>
                <c:pt idx="1">
                  <c:v>1000</c:v>
                </c:pt>
                <c:pt idx="2">
                  <c:v>3000</c:v>
                </c:pt>
                <c:pt idx="3">
                  <c:v>4000</c:v>
                </c:pt>
                <c:pt idx="4">
                  <c:v>6000</c:v>
                </c:pt>
                <c:pt idx="5">
                  <c:v>8000</c:v>
                </c:pt>
                <c:pt idx="6">
                  <c:v>10000</c:v>
                </c:pt>
                <c:pt idx="7">
                  <c:v>12000</c:v>
                </c:pt>
                <c:pt idx="8">
                  <c:v>14000</c:v>
                </c:pt>
                <c:pt idx="9">
                  <c:v>16000</c:v>
                </c:pt>
                <c:pt idx="10">
                  <c:v>18000</c:v>
                </c:pt>
                <c:pt idx="11">
                  <c:v>20000</c:v>
                </c:pt>
                <c:pt idx="12">
                  <c:v>22000</c:v>
                </c:pt>
                <c:pt idx="13">
                  <c:v>24000</c:v>
                </c:pt>
                <c:pt idx="14">
                  <c:v>26000</c:v>
                </c:pt>
                <c:pt idx="15">
                  <c:v>28000</c:v>
                </c:pt>
                <c:pt idx="16">
                  <c:v>30000</c:v>
                </c:pt>
                <c:pt idx="17">
                  <c:v>32000</c:v>
                </c:pt>
                <c:pt idx="18">
                  <c:v>34000</c:v>
                </c:pt>
                <c:pt idx="19">
                  <c:v>36000</c:v>
                </c:pt>
                <c:pt idx="20">
                  <c:v>38000</c:v>
                </c:pt>
                <c:pt idx="21">
                  <c:v>40000</c:v>
                </c:pt>
                <c:pt idx="22">
                  <c:v>42000</c:v>
                </c:pt>
                <c:pt idx="23">
                  <c:v>44000</c:v>
                </c:pt>
                <c:pt idx="24">
                  <c:v>46000</c:v>
                </c:pt>
                <c:pt idx="25">
                  <c:v>48000</c:v>
                </c:pt>
                <c:pt idx="26">
                  <c:v>50000</c:v>
                </c:pt>
                <c:pt idx="27">
                  <c:v>52000</c:v>
                </c:pt>
                <c:pt idx="28">
                  <c:v>54000</c:v>
                </c:pt>
                <c:pt idx="29">
                  <c:v>56000</c:v>
                </c:pt>
                <c:pt idx="30">
                  <c:v>58000</c:v>
                </c:pt>
                <c:pt idx="31">
                  <c:v>60000</c:v>
                </c:pt>
                <c:pt idx="32">
                  <c:v>62000</c:v>
                </c:pt>
                <c:pt idx="33">
                  <c:v>64000</c:v>
                </c:pt>
                <c:pt idx="34">
                  <c:v>66000</c:v>
                </c:pt>
                <c:pt idx="35">
                  <c:v>68000</c:v>
                </c:pt>
                <c:pt idx="36">
                  <c:v>70000</c:v>
                </c:pt>
                <c:pt idx="37">
                  <c:v>72000</c:v>
                </c:pt>
                <c:pt idx="38">
                  <c:v>74000</c:v>
                </c:pt>
                <c:pt idx="39">
                  <c:v>76000</c:v>
                </c:pt>
                <c:pt idx="40">
                  <c:v>78000</c:v>
                </c:pt>
                <c:pt idx="41">
                  <c:v>80000</c:v>
                </c:pt>
                <c:pt idx="42">
                  <c:v>82000</c:v>
                </c:pt>
                <c:pt idx="43">
                  <c:v>84000</c:v>
                </c:pt>
                <c:pt idx="44">
                  <c:v>86000</c:v>
                </c:pt>
                <c:pt idx="45">
                  <c:v>88000</c:v>
                </c:pt>
                <c:pt idx="46">
                  <c:v>90000</c:v>
                </c:pt>
                <c:pt idx="47">
                  <c:v>92000</c:v>
                </c:pt>
                <c:pt idx="48">
                  <c:v>94000</c:v>
                </c:pt>
                <c:pt idx="49">
                  <c:v>96000</c:v>
                </c:pt>
                <c:pt idx="50">
                  <c:v>98000</c:v>
                </c:pt>
                <c:pt idx="51">
                  <c:v>100000</c:v>
                </c:pt>
              </c:numCache>
            </c:numRef>
          </c:xVal>
          <c:yVal>
            <c:numRef>
              <c:f>Impact!$U$8:$U$59</c:f>
              <c:numCache>
                <c:formatCode>General</c:formatCode>
                <c:ptCount val="52"/>
                <c:pt idx="0">
                  <c:v>5.5322140737059547E-19</c:v>
                </c:pt>
                <c:pt idx="1">
                  <c:v>1.4235405844516058E-5</c:v>
                </c:pt>
                <c:pt idx="2">
                  <c:v>5.6589533124428836E-4</c:v>
                </c:pt>
                <c:pt idx="3">
                  <c:v>1.4832328072175677E-3</c:v>
                </c:pt>
                <c:pt idx="4">
                  <c:v>5.7506406271890416E-3</c:v>
                </c:pt>
                <c:pt idx="5">
                  <c:v>1.4946948710228785E-2</c:v>
                </c:pt>
                <c:pt idx="6">
                  <c:v>3.1066288184799177E-2</c:v>
                </c:pt>
                <c:pt idx="7">
                  <c:v>5.5786616632846564E-2</c:v>
                </c:pt>
                <c:pt idx="8">
                  <c:v>9.013319924784019E-2</c:v>
                </c:pt>
                <c:pt idx="9">
                  <c:v>0.13419918454100743</c:v>
                </c:pt>
                <c:pt idx="10">
                  <c:v>0.1870265214754798</c:v>
                </c:pt>
                <c:pt idx="11">
                  <c:v>0.24671415590117304</c:v>
                </c:pt>
                <c:pt idx="12">
                  <c:v>0.310737085801913</c:v>
                </c:pt>
                <c:pt idx="13">
                  <c:v>0.37637585511125393</c:v>
                </c:pt>
                <c:pt idx="14">
                  <c:v>0.44112270232564588</c:v>
                </c:pt>
                <c:pt idx="15">
                  <c:v>0.50296220099823663</c:v>
                </c:pt>
                <c:pt idx="16">
                  <c:v>0.56049119267023684</c:v>
                </c:pt>
                <c:pt idx="17">
                  <c:v>0.61290240315213196</c:v>
                </c:pt>
                <c:pt idx="18">
                  <c:v>0.65988463086350457</c:v>
                </c:pt>
                <c:pt idx="19">
                  <c:v>0.70149153390455998</c:v>
                </c:pt>
                <c:pt idx="20">
                  <c:v>0.73801508595916587</c:v>
                </c:pt>
                <c:pt idx="21">
                  <c:v>0.76988185744726512</c:v>
                </c:pt>
                <c:pt idx="22">
                  <c:v>0.79757704210390112</c:v>
                </c:pt>
                <c:pt idx="23">
                  <c:v>0.82159377601536876</c:v>
                </c:pt>
                <c:pt idx="24">
                  <c:v>0.84240239341532708</c:v>
                </c:pt>
                <c:pt idx="25">
                  <c:v>0.86043396266158123</c:v>
                </c:pt>
                <c:pt idx="26">
                  <c:v>0.87607331067605188</c:v>
                </c:pt>
                <c:pt idx="27">
                  <c:v>0.88965792466019189</c:v>
                </c:pt>
                <c:pt idx="28">
                  <c:v>0.90148021182261928</c:v>
                </c:pt>
                <c:pt idx="29">
                  <c:v>0.91179146124268329</c:v>
                </c:pt>
                <c:pt idx="30">
                  <c:v>0.9208064764081858</c:v>
                </c:pt>
                <c:pt idx="31">
                  <c:v>0.92870827209836082</c:v>
                </c:pt>
                <c:pt idx="32">
                  <c:v>0.93565250550961421</c:v>
                </c:pt>
                <c:pt idx="33">
                  <c:v>0.94177148366750374</c:v>
                </c:pt>
                <c:pt idx="34">
                  <c:v>0.94717769187592715</c:v>
                </c:pt>
                <c:pt idx="35">
                  <c:v>0.95196684599938808</c:v>
                </c:pt>
                <c:pt idx="36">
                  <c:v>0.95622050161514638</c:v>
                </c:pt>
                <c:pt idx="37">
                  <c:v>0.96000826657669025</c:v>
                </c:pt>
                <c:pt idx="38">
                  <c:v>0.96338966735905074</c:v>
                </c:pt>
                <c:pt idx="39">
                  <c:v>0.96641571810002147</c:v>
                </c:pt>
                <c:pt idx="40">
                  <c:v>0.96913023716756319</c:v>
                </c:pt>
                <c:pt idx="41">
                  <c:v>0.97157095093302503</c:v>
                </c:pt>
                <c:pt idx="42">
                  <c:v>0.97377041909076412</c:v>
                </c:pt>
                <c:pt idx="43">
                  <c:v>0.97575681080107524</c:v>
                </c:pt>
                <c:pt idx="44">
                  <c:v>0.97755455636265254</c:v>
                </c:pt>
                <c:pt idx="45">
                  <c:v>0.97918489511911766</c:v>
                </c:pt>
                <c:pt idx="46">
                  <c:v>0.98066633686997906</c:v>
                </c:pt>
                <c:pt idx="47">
                  <c:v>0.98201505114869569</c:v>
                </c:pt>
                <c:pt idx="48">
                  <c:v>0.98324519629131857</c:v>
                </c:pt>
                <c:pt idx="49">
                  <c:v>0.98436919818592428</c:v>
                </c:pt>
                <c:pt idx="50">
                  <c:v>0.98539798690540903</c:v>
                </c:pt>
                <c:pt idx="51">
                  <c:v>0.98634119802930131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ED2-40F1-84DD-059C136076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5124928"/>
        <c:axId val="214671992"/>
      </c:scatterChart>
      <c:valAx>
        <c:axId val="215124928"/>
        <c:scaling>
          <c:orientation val="minMax"/>
          <c:max val="100000"/>
        </c:scaling>
        <c:delete val="0"/>
        <c:axPos val="b"/>
        <c:majorGridlines>
          <c:spPr>
            <a:ln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/>
                  <a:t>Impact Energy, J/m2</a:t>
                </a:r>
              </a:p>
            </c:rich>
          </c:tx>
          <c:layout>
            <c:manualLayout>
              <c:xMode val="edge"/>
              <c:yMode val="edge"/>
              <c:x val="0.38569904306885006"/>
              <c:y val="0.87060353676262903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crossAx val="214671992"/>
        <c:crosses val="autoZero"/>
        <c:crossBetween val="midCat"/>
      </c:valAx>
      <c:valAx>
        <c:axId val="214671992"/>
        <c:scaling>
          <c:orientation val="minMax"/>
          <c:max val="1"/>
          <c:min val="0"/>
        </c:scaling>
        <c:delete val="0"/>
        <c:axPos val="l"/>
        <c:majorGridlines>
          <c:spPr>
            <a:ln>
              <a:solidFill>
                <a:schemeClr val="bg1">
                  <a:lumMod val="75000"/>
                </a:schemeClr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 dirty="0"/>
                  <a:t>Probability</a:t>
                </a:r>
              </a:p>
            </c:rich>
          </c:tx>
          <c:layout>
            <c:manualLayout>
              <c:xMode val="edge"/>
              <c:yMode val="edge"/>
              <c:x val="3.2284097345111749E-2"/>
              <c:y val="0.2522804334497558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215124928"/>
        <c:crosses val="autoZero"/>
        <c:crossBetween val="midCat"/>
      </c:valAx>
      <c:spPr>
        <a:noFill/>
        <a:ln>
          <a:solidFill>
            <a:schemeClr val="tx1">
              <a:lumMod val="50000"/>
              <a:lumOff val="50000"/>
            </a:schemeClr>
          </a:solidFill>
        </a:ln>
      </c:spPr>
    </c:plotArea>
    <c:legend>
      <c:legendPos val="l"/>
      <c:layout>
        <c:manualLayout>
          <c:xMode val="edge"/>
          <c:yMode val="edge"/>
          <c:x val="0.64541299749285597"/>
          <c:y val="0.54566336688228922"/>
          <c:w val="0.227746713203966"/>
          <c:h val="0.14448523681360192"/>
        </c:manualLayout>
      </c:layout>
      <c:overlay val="1"/>
      <c:spPr>
        <a:solidFill>
          <a:schemeClr val="bg1"/>
        </a:solidFill>
        <a:ln>
          <a:solidFill>
            <a:schemeClr val="tx1">
              <a:lumMod val="50000"/>
              <a:lumOff val="50000"/>
            </a:schemeClr>
          </a:solidFill>
        </a:ln>
      </c:sp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4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0"/>
    <c:plotArea>
      <c:layout>
        <c:manualLayout>
          <c:layoutTarget val="inner"/>
          <c:xMode val="edge"/>
          <c:yMode val="edge"/>
          <c:x val="2.7649436495775732E-2"/>
          <c:y val="9.3487714094895716E-2"/>
          <c:w val="0.93917123970929339"/>
          <c:h val="0.8130245718102086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4F-442A-9B59-64DFFA478BFF}"/>
            </c:ext>
          </c:extLst>
        </c:ser>
        <c:ser>
          <c:idx val="3"/>
          <c:order val="1"/>
          <c:tx>
            <c:strRef>
              <c:f>Sheet1!$E$1</c:f>
              <c:strCache>
                <c:ptCount val="1"/>
                <c:pt idx="0">
                  <c:v>Series 4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84F-442A-9B59-64DFFA478BFF}"/>
            </c:ext>
          </c:extLst>
        </c:ser>
        <c:ser>
          <c:idx val="4"/>
          <c:order val="2"/>
          <c:tx>
            <c:strRef>
              <c:f>Sheet1!$F$1</c:f>
              <c:strCache>
                <c:ptCount val="1"/>
                <c:pt idx="0">
                  <c:v>Series 5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2.4</c:v>
                </c:pt>
                <c:pt idx="1">
                  <c:v>1</c:v>
                </c:pt>
                <c:pt idx="2">
                  <c:v>1.8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84F-442A-9B59-64DFFA478BFF}"/>
            </c:ext>
          </c:extLst>
        </c:ser>
        <c:ser>
          <c:idx val="5"/>
          <c:order val="3"/>
          <c:tx>
            <c:strRef>
              <c:f>Sheet1!$G$1</c:f>
              <c:strCache>
                <c:ptCount val="1"/>
                <c:pt idx="0">
                  <c:v>Series 32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Sheet1!$G$2:$G$5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84F-442A-9B59-64DFFA478B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100"/>
        <c:axId val="284118920"/>
        <c:axId val="284119312"/>
      </c:barChart>
      <c:catAx>
        <c:axId val="284118920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extTo"/>
        <c:crossAx val="284119312"/>
        <c:crosses val="autoZero"/>
        <c:auto val="1"/>
        <c:lblAlgn val="ctr"/>
        <c:lblOffset val="100"/>
        <c:noMultiLvlLbl val="0"/>
      </c:catAx>
      <c:valAx>
        <c:axId val="284119312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8411892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11-15T18:49:04.681" idx="1">
    <p:pos x="10" y="10"/>
    <p:text/>
    <p:extLst>
      <p:ext uri="{C676402C-5697-4E1C-873F-D02D1690AC5C}">
        <p15:threadingInfo xmlns:p15="http://schemas.microsoft.com/office/powerpoint/2012/main" timeZoneBias="-60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0.43519</cdr:x>
      <cdr:y>0.32258</cdr:y>
    </cdr:from>
    <cdr:to>
      <cdr:x>0.93134</cdr:x>
      <cdr:y>0.47242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3581400" y="1524000"/>
          <a:ext cx="4083169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en-US"/>
          </a:defPPr>
          <a:lvl1pPr algn="ctr" rtl="0" fontAlgn="base">
            <a:spcBef>
              <a:spcPct val="0"/>
            </a:spcBef>
            <a:spcAft>
              <a:spcPct val="0"/>
            </a:spcAft>
            <a:defRPr sz="3200" kern="1200">
              <a:solidFill>
                <a:schemeClr val="tx2"/>
              </a:solidFill>
              <a:latin typeface="Arial" charset="0"/>
              <a:ea typeface="+mn-ea"/>
              <a:cs typeface="+mn-cs"/>
            </a:defRPr>
          </a:lvl1pPr>
          <a:lvl2pPr marL="457200" algn="ctr" rtl="0" fontAlgn="base">
            <a:spcBef>
              <a:spcPct val="0"/>
            </a:spcBef>
            <a:spcAft>
              <a:spcPct val="0"/>
            </a:spcAft>
            <a:defRPr sz="3200" kern="1200">
              <a:solidFill>
                <a:schemeClr val="tx2"/>
              </a:solidFill>
              <a:latin typeface="Arial" charset="0"/>
              <a:ea typeface="+mn-ea"/>
              <a:cs typeface="+mn-cs"/>
            </a:defRPr>
          </a:lvl2pPr>
          <a:lvl3pPr marL="914400" algn="ctr" rtl="0" fontAlgn="base">
            <a:spcBef>
              <a:spcPct val="0"/>
            </a:spcBef>
            <a:spcAft>
              <a:spcPct val="0"/>
            </a:spcAft>
            <a:defRPr sz="3200" kern="1200">
              <a:solidFill>
                <a:schemeClr val="tx2"/>
              </a:solidFill>
              <a:latin typeface="Arial" charset="0"/>
              <a:ea typeface="+mn-ea"/>
              <a:cs typeface="+mn-cs"/>
            </a:defRPr>
          </a:lvl3pPr>
          <a:lvl4pPr marL="1371600" algn="ctr" rtl="0" fontAlgn="base">
            <a:spcBef>
              <a:spcPct val="0"/>
            </a:spcBef>
            <a:spcAft>
              <a:spcPct val="0"/>
            </a:spcAft>
            <a:defRPr sz="3200" kern="1200">
              <a:solidFill>
                <a:schemeClr val="tx2"/>
              </a:solidFill>
              <a:latin typeface="Arial" charset="0"/>
              <a:ea typeface="+mn-ea"/>
              <a:cs typeface="+mn-cs"/>
            </a:defRPr>
          </a:lvl4pPr>
          <a:lvl5pPr marL="1828800" algn="ctr" rtl="0" fontAlgn="base">
            <a:spcBef>
              <a:spcPct val="0"/>
            </a:spcBef>
            <a:spcAft>
              <a:spcPct val="0"/>
            </a:spcAft>
            <a:defRPr sz="3200" kern="1200">
              <a:solidFill>
                <a:schemeClr val="tx2"/>
              </a:solidFill>
              <a:latin typeface="Arial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3200" kern="1200">
              <a:solidFill>
                <a:schemeClr val="tx2"/>
              </a:solidFill>
              <a:latin typeface="Arial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3200" kern="1200">
              <a:solidFill>
                <a:schemeClr val="tx2"/>
              </a:solidFill>
              <a:latin typeface="Arial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3200" kern="1200">
              <a:solidFill>
                <a:schemeClr val="tx2"/>
              </a:solidFill>
              <a:latin typeface="Arial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3200" kern="1200">
              <a:solidFill>
                <a:schemeClr val="tx2"/>
              </a:solidFill>
              <a:latin typeface="Arial" charset="0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en-US" sz="2000" dirty="0"/>
            <a:t>H50: 10.24 (27900 J/m2 or 29 cm)</a:t>
          </a:r>
        </a:p>
        <a:p xmlns:a="http://schemas.openxmlformats.org/drawingml/2006/main">
          <a:pPr algn="l"/>
          <a:r>
            <a:rPr lang="en-US" sz="2000" dirty="0"/>
            <a:t>S:      0.298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 i="1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i="1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000" i="1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83013" name="Rectangle 6"/>
          <p:cNvSpPr>
            <a:spLocks noChangeArrowheads="1"/>
          </p:cNvSpPr>
          <p:nvPr/>
        </p:nvSpPr>
        <p:spPr bwMode="auto">
          <a:xfrm>
            <a:off x="3117850" y="8856663"/>
            <a:ext cx="774700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465" tIns="45037" rIns="88465" bIns="45037">
            <a:spAutoFit/>
          </a:bodyPr>
          <a:lstStyle/>
          <a:p>
            <a:pPr defTabSz="879475" eaLnBrk="0" hangingPunct="0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Page </a:t>
            </a:r>
            <a:fld id="{BD7DFF7E-CCB5-4DD9-BADA-6DD12F1FBD5D}" type="slidenum">
              <a:rPr lang="en-US" sz="1200">
                <a:solidFill>
                  <a:schemeClr val="tx1"/>
                </a:solidFill>
              </a:rPr>
              <a:pPr defTabSz="879475" eaLnBrk="0" hangingPunct="0">
                <a:lnSpc>
                  <a:spcPct val="90000"/>
                </a:lnSpc>
              </a:pPr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1315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00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00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2850"/>
            <a:ext cx="3038475" cy="4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301" tIns="0" rIns="19301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00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29EB2C80-5788-4A7E-82F6-9E06E9E7BA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44422" name="Rectangle 6"/>
          <p:cNvSpPr>
            <a:spLocks noChangeArrowheads="1"/>
          </p:cNvSpPr>
          <p:nvPr/>
        </p:nvSpPr>
        <p:spPr bwMode="auto">
          <a:xfrm>
            <a:off x="3117850" y="8856663"/>
            <a:ext cx="773113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8465" tIns="45037" rIns="88465" bIns="45037">
            <a:spAutoFit/>
          </a:bodyPr>
          <a:lstStyle/>
          <a:p>
            <a:pPr defTabSz="879475" eaLnBrk="0" hangingPunct="0">
              <a:lnSpc>
                <a:spcPct val="90000"/>
              </a:lnSpc>
            </a:pPr>
            <a:r>
              <a:rPr lang="en-US" sz="1200" dirty="0">
                <a:solidFill>
                  <a:schemeClr val="tx1"/>
                </a:solidFill>
              </a:rPr>
              <a:t>Page </a:t>
            </a:r>
            <a:fld id="{14471C3C-B68C-4BB7-AAC4-1491D83B982F}" type="slidenum">
              <a:rPr lang="en-US" sz="1200">
                <a:solidFill>
                  <a:schemeClr val="tx1"/>
                </a:solidFill>
              </a:rPr>
              <a:pPr defTabSz="879475" eaLnBrk="0" hangingPunct="0">
                <a:lnSpc>
                  <a:spcPct val="90000"/>
                </a:lnSpc>
              </a:pPr>
              <a:t>‹#›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44423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703263"/>
            <a:ext cx="6173788" cy="3473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6" name="Rectangle 8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290" tIns="46646" rIns="93290" bIns="466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Body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60252207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930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Calibri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Calibri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Calibri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Calibri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B79EDAFE-4CF1-4D06-B0FA-6D99494700AB}" type="slidenum">
              <a:rPr lang="en-US" sz="1000">
                <a:latin typeface="Times New Roman" pitchFamily="18" charset="0"/>
              </a:rPr>
              <a:pPr/>
              <a:t>10</a:t>
            </a:fld>
            <a:endParaRPr lang="en-US" sz="1000" dirty="0">
              <a:latin typeface="Times New Roman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3788" cy="3473450"/>
          </a:xfrm>
          <a:ln cap="flat"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5714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42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D12D0-7DC8-4DC1-B4CA-EECC6EAE335E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032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915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871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Calibri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Calibri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Calibri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Calibri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B79EDAFE-4CF1-4D06-B0FA-6D99494700AB}" type="slidenum">
              <a:rPr lang="en-US" sz="1000">
                <a:latin typeface="Times New Roman" pitchFamily="18" charset="0"/>
              </a:rPr>
              <a:pPr/>
              <a:t>15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570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Calibri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Calibri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Calibri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Calibri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fld id="{B79EDAFE-4CF1-4D06-B0FA-6D99494700AB}" type="slidenum">
              <a:rPr lang="en-US" sz="1000">
                <a:latin typeface="Times New Roman" pitchFamily="18" charset="0"/>
              </a:rPr>
              <a:pPr/>
              <a:t>16</a:t>
            </a:fld>
            <a:endParaRPr lang="en-US" sz="1000" dirty="0">
              <a:latin typeface="Times New Roman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3788" cy="3473450"/>
          </a:xfrm>
          <a:ln cap="flat"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2427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520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8282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147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200">
                <a:solidFill>
                  <a:schemeClr val="tx2"/>
                </a:solidFill>
                <a:latin typeface="Arial" charset="0"/>
              </a:defRPr>
            </a:lvl1pPr>
            <a:lvl2pPr marL="752757" indent="-289522" algn="ctr" eaLnBrk="0" hangingPunct="0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58088" indent="-231618" algn="ctr" eaLnBrk="0" hangingPunct="0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21323" indent="-231618" algn="ctr" eaLnBrk="0" hangingPunct="0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84558" indent="-231618" algn="ctr" eaLnBrk="0" hangingPunct="0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47793" indent="-231618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3011028" indent="-231618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74263" indent="-231618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937498" indent="-231618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fld id="{976B000D-0571-40CB-A09E-93E78888C55C}" type="slidenum">
              <a:rPr lang="en-US" sz="1000">
                <a:solidFill>
                  <a:schemeClr val="tx1"/>
                </a:solidFill>
                <a:latin typeface="Times New Roman" pitchFamily="18" charset="0"/>
              </a:rPr>
              <a:pPr algn="r"/>
              <a:t>2</a:t>
            </a:fld>
            <a:endParaRPr lang="en-US" sz="10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1862"/>
          </a:xfrm>
          <a:ln cap="flat"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247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3149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7421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5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8842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2F5A427-3809-49D1-B621-5617880578C9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1604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3788" cy="3473450"/>
          </a:xfrm>
          <a:ln cap="flat"/>
        </p:spPr>
      </p:sp>
      <p:sp>
        <p:nvSpPr>
          <p:cNvPr id="1604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14547"/>
            <a:ext cx="5140960" cy="4183299"/>
          </a:xfrm>
          <a:ln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9003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6761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64A3BE3E-E728-40C0-B29E-AAB28E05FC47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3788" cy="3473450"/>
          </a:xfrm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itchFamily="34" charset="0"/>
              </a:rPr>
              <a:t>Talk about scale-up</a:t>
            </a:r>
          </a:p>
        </p:txBody>
      </p:sp>
    </p:spTree>
    <p:extLst>
      <p:ext uri="{BB962C8B-B14F-4D97-AF65-F5344CB8AC3E}">
        <p14:creationId xmlns:p14="http://schemas.microsoft.com/office/powerpoint/2010/main" val="28628904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E3656F36-37AA-4917-A39F-C78AD8F4CBAB}" type="slidenum">
              <a:rPr lang="en-US" altLang="en-US" smtClean="0"/>
              <a:pPr/>
              <a:t>27</a:t>
            </a:fld>
            <a:endParaRPr lang="en-US" alt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3788" cy="347345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Calibri" pitchFamily="34" charset="0"/>
              </a:rPr>
              <a:t>Note: the temperature at which the SBAT exotherm is reported is when the temperature deviated by greater than 1.1°C above the baseline; the DSC temperature reported is the onset temperature (point of intersection of a line drawn tangent to the steepest slope of the curve with the baseline).  The ARC temperatures were determined using a “heat-wait-search” scheme while heating at an approximate rate of 0.1°C/min.  The DSC and SBAT samples were heated at a constant 10°C/min and 0.22°C/min, respectively.  Average deviation from ARC for SBAT and DSC is +8.6°C and +57°C respectively. </a:t>
            </a:r>
          </a:p>
        </p:txBody>
      </p:sp>
    </p:spTree>
    <p:extLst>
      <p:ext uri="{BB962C8B-B14F-4D97-AF65-F5344CB8AC3E}">
        <p14:creationId xmlns:p14="http://schemas.microsoft.com/office/powerpoint/2010/main" val="30822520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3833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0226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5209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05192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2721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7842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02548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6461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4929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5343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D12D0-7DC8-4DC1-B4CA-EECC6EAE335E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4120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34344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861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200">
                <a:solidFill>
                  <a:schemeClr val="tx2"/>
                </a:solidFill>
                <a:latin typeface="Arial" charset="0"/>
              </a:defRPr>
            </a:lvl1pPr>
            <a:lvl2pPr marL="742950" indent="-285750" algn="ctr" eaLnBrk="0" hangingPunct="0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43000" indent="-228600" algn="ctr" eaLnBrk="0" hangingPunct="0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00200" indent="-228600" algn="ctr" eaLnBrk="0" hangingPunct="0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57400" indent="-228600" algn="ctr" eaLnBrk="0" hangingPunct="0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fld id="{FA680A8E-C48C-426C-AD00-8341B70F2EBC}" type="slidenum">
              <a:rPr lang="en-US" sz="1000" smtClean="0">
                <a:solidFill>
                  <a:schemeClr val="tx1"/>
                </a:solidFill>
                <a:latin typeface="Times New Roman" pitchFamily="18" charset="0"/>
              </a:rPr>
              <a:pPr algn="r"/>
              <a:t>4</a:t>
            </a:fld>
            <a:endParaRPr lang="en-US" sz="10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3788" cy="3473450"/>
          </a:xfrm>
          <a:ln cap="flat"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87850"/>
            <a:ext cx="5029200" cy="41560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355643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089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EB2C80-5788-4A7E-82F6-9E06E9E7BA9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979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200">
                <a:solidFill>
                  <a:schemeClr val="tx2"/>
                </a:solidFill>
                <a:latin typeface="Arial" charset="0"/>
              </a:defRPr>
            </a:lvl1pPr>
            <a:lvl2pPr marL="752757" indent="-289522" algn="ctr" eaLnBrk="0" hangingPunct="0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58088" indent="-231618" algn="ctr" eaLnBrk="0" hangingPunct="0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21323" indent="-231618" algn="ctr" eaLnBrk="0" hangingPunct="0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84558" indent="-231618" algn="ctr" eaLnBrk="0" hangingPunct="0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47793" indent="-231618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3011028" indent="-231618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74263" indent="-231618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937498" indent="-231618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fld id="{976B000D-0571-40CB-A09E-93E78888C55C}" type="slidenum">
              <a:rPr lang="en-US" sz="1000">
                <a:solidFill>
                  <a:schemeClr val="tx1"/>
                </a:solidFill>
                <a:latin typeface="Times New Roman" pitchFamily="18" charset="0"/>
              </a:rPr>
              <a:pPr algn="r"/>
              <a:t>6</a:t>
            </a:fld>
            <a:endParaRPr lang="en-US" sz="10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1862"/>
          </a:xfrm>
          <a:ln cap="flat"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24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200">
                <a:solidFill>
                  <a:schemeClr val="tx2"/>
                </a:solidFill>
                <a:latin typeface="Arial" charset="0"/>
              </a:defRPr>
            </a:lvl1pPr>
            <a:lvl2pPr marL="752757" indent="-289522" algn="ctr" eaLnBrk="0" hangingPunct="0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58088" indent="-231618" algn="ctr" eaLnBrk="0" hangingPunct="0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21323" indent="-231618" algn="ctr" eaLnBrk="0" hangingPunct="0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84558" indent="-231618" algn="ctr" eaLnBrk="0" hangingPunct="0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47793" indent="-231618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3011028" indent="-231618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74263" indent="-231618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937498" indent="-231618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fld id="{976B000D-0571-40CB-A09E-93E78888C55C}" type="slidenum">
              <a:rPr lang="en-US" sz="1000">
                <a:solidFill>
                  <a:schemeClr val="tx1"/>
                </a:solidFill>
                <a:latin typeface="Times New Roman" pitchFamily="18" charset="0"/>
              </a:rPr>
              <a:pPr algn="r"/>
              <a:t>7</a:t>
            </a:fld>
            <a:endParaRPr lang="en-US" sz="10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1862"/>
          </a:xfrm>
          <a:ln cap="flat"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7373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2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fld id="{8C893DF9-7E05-47F4-BFAB-092F0B97B326}" type="slidenum">
              <a:rPr lang="en-US" sz="1000" smtClean="0">
                <a:solidFill>
                  <a:schemeClr val="tx1"/>
                </a:solidFill>
                <a:latin typeface="Times New Roman" pitchFamily="18" charset="0"/>
              </a:rPr>
              <a:pPr/>
              <a:t>8</a:t>
            </a:fld>
            <a:endParaRPr lang="en-US" sz="10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11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34975" y="700088"/>
            <a:ext cx="6142038" cy="3455987"/>
          </a:xfrm>
          <a:ln cap="flat"/>
        </p:spPr>
      </p:sp>
      <p:sp>
        <p:nvSpPr>
          <p:cNvPr id="311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3250"/>
            <a:ext cx="5140325" cy="41830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506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3200">
                <a:solidFill>
                  <a:schemeClr val="tx2"/>
                </a:solidFill>
                <a:latin typeface="Arial" charset="0"/>
              </a:defRPr>
            </a:lvl1pPr>
            <a:lvl2pPr marL="752757" indent="-289522" algn="ctr" eaLnBrk="0" hangingPunct="0">
              <a:defRPr sz="3200">
                <a:solidFill>
                  <a:schemeClr val="tx2"/>
                </a:solidFill>
                <a:latin typeface="Arial" charset="0"/>
              </a:defRPr>
            </a:lvl2pPr>
            <a:lvl3pPr marL="1158088" indent="-231618" algn="ctr" eaLnBrk="0" hangingPunct="0">
              <a:defRPr sz="3200">
                <a:solidFill>
                  <a:schemeClr val="tx2"/>
                </a:solidFill>
                <a:latin typeface="Arial" charset="0"/>
              </a:defRPr>
            </a:lvl3pPr>
            <a:lvl4pPr marL="1621323" indent="-231618" algn="ctr" eaLnBrk="0" hangingPunct="0">
              <a:defRPr sz="3200">
                <a:solidFill>
                  <a:schemeClr val="tx2"/>
                </a:solidFill>
                <a:latin typeface="Arial" charset="0"/>
              </a:defRPr>
            </a:lvl4pPr>
            <a:lvl5pPr marL="2084558" indent="-231618" algn="ctr" eaLnBrk="0" hangingPunct="0">
              <a:defRPr sz="3200">
                <a:solidFill>
                  <a:schemeClr val="tx2"/>
                </a:solidFill>
                <a:latin typeface="Arial" charset="0"/>
              </a:defRPr>
            </a:lvl5pPr>
            <a:lvl6pPr marL="2547793" indent="-231618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6pPr>
            <a:lvl7pPr marL="3011028" indent="-231618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7pPr>
            <a:lvl8pPr marL="3474263" indent="-231618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8pPr>
            <a:lvl9pPr marL="3937498" indent="-231618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r"/>
            <a:fld id="{976B000D-0571-40CB-A09E-93E78888C55C}" type="slidenum">
              <a:rPr lang="en-US" sz="1000">
                <a:solidFill>
                  <a:schemeClr val="tx1"/>
                </a:solidFill>
                <a:latin typeface="Times New Roman" pitchFamily="18" charset="0"/>
              </a:rPr>
              <a:pPr algn="r"/>
              <a:t>9</a:t>
            </a:fld>
            <a:endParaRPr lang="en-US" sz="10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703263"/>
            <a:ext cx="6172200" cy="3471862"/>
          </a:xfrm>
          <a:ln cap="flat"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924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DAE0A-E84B-4695-9000-E1FA5A63114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76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3C762-467E-4D29-9102-E0A45E53932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5098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D815F4-9875-4879-9BE3-B1261949EC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289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1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54F29-F9B5-4DC4-AD9A-8437E7C0169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3086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9FFAC8-2C37-4F0F-9A54-54CE81139A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7738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8760"/>
          </a:xfr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609600" y="1524000"/>
            <a:ext cx="10972800" cy="0"/>
          </a:xfrm>
          <a:prstGeom prst="line">
            <a:avLst/>
          </a:prstGeom>
          <a:noFill/>
          <a:ln w="76200" cmpd="thinThick">
            <a:solidFill>
              <a:srgbClr val="AA1E2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00800"/>
            <a:ext cx="1155980" cy="411480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10972800" cy="472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5586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508760"/>
          </a:xfr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Line 9"/>
          <p:cNvSpPr>
            <a:spLocks noChangeShapeType="1"/>
          </p:cNvSpPr>
          <p:nvPr/>
        </p:nvSpPr>
        <p:spPr bwMode="auto">
          <a:xfrm>
            <a:off x="609600" y="1524000"/>
            <a:ext cx="10972800" cy="0"/>
          </a:xfrm>
          <a:prstGeom prst="line">
            <a:avLst/>
          </a:prstGeom>
          <a:noFill/>
          <a:ln w="76200" cmpd="thinThick">
            <a:solidFill>
              <a:srgbClr val="AA1E2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10972800" cy="472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19161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1600"/>
          </a:xfrm>
        </p:spPr>
        <p:txBody>
          <a:bodyPr/>
          <a:lstStyle>
            <a:lvl1pPr>
              <a:defRPr sz="4000" b="1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00A6C-D8C5-4B29-8C37-1B52B0D780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Line 9"/>
          <p:cNvSpPr>
            <a:spLocks noChangeShapeType="1"/>
          </p:cNvSpPr>
          <p:nvPr userDrawn="1"/>
        </p:nvSpPr>
        <p:spPr bwMode="auto">
          <a:xfrm>
            <a:off x="609600" y="1340005"/>
            <a:ext cx="10972800" cy="0"/>
          </a:xfrm>
          <a:prstGeom prst="line">
            <a:avLst/>
          </a:prstGeom>
          <a:noFill/>
          <a:ln w="76200" cmpd="thinThick">
            <a:solidFill>
              <a:srgbClr val="AA1E2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37079" y="6342184"/>
            <a:ext cx="1070281" cy="380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027">
            <a:extLst>
              <a:ext uri="{FF2B5EF4-FFF2-40B4-BE49-F238E27FC236}">
                <a16:creationId xmlns:a16="http://schemas.microsoft.com/office/drawing/2014/main" id="{CB47980F-919D-42ED-B7D9-D23A22892B2F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>
          <a:xfrm>
            <a:off x="609600" y="1676400"/>
            <a:ext cx="10972800" cy="4648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eaLnBrk="1" hangingPunct="1">
              <a:spcBef>
                <a:spcPct val="7000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96690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1600"/>
          </a:xfr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7244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B9859-BB71-4231-9708-2F321DF524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F1DAE1D-9F7B-4874-AD23-A38B7E6E10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00800"/>
            <a:ext cx="11559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451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80E56-E175-450F-9197-D89B57A299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139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1600"/>
          </a:xfr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FB880B-83A8-4F5C-96AE-CC6A401154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7D4071-5179-4B4E-8C01-34F2D9D4EE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00800"/>
            <a:ext cx="11559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44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24" y="0"/>
            <a:ext cx="12192000" cy="1371600"/>
          </a:xfr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E97308-E320-4941-B48E-7B4A80C8F8A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000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1600"/>
          </a:xfr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00A6C-D8C5-4B29-8C37-1B52B0D780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4F020E-FE62-48BE-9798-AB7F080E5D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00800"/>
            <a:ext cx="11559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151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1600"/>
          </a:xfr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00A6C-D8C5-4B29-8C37-1B52B0D780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559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FD3E8-4FB9-488E-A8C1-A9A368A3E5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71600"/>
          </a:xfr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E9499F-B512-4D66-B413-8F17713ACE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0" y="6400800"/>
            <a:ext cx="11559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87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FD3E8-4FB9-488E-A8C1-A9A368A3E5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180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FFFFFF"/>
            </a:gs>
            <a:gs pos="92000">
              <a:srgbClr val="DADADA"/>
            </a:gs>
            <a:gs pos="76000">
              <a:srgbClr val="F3F3F3"/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80B9C4-6703-4DD1-80EF-88BB7AA2744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937" r:id="rId1"/>
    <p:sldLayoutId id="2147488938" r:id="rId2"/>
    <p:sldLayoutId id="2147488939" r:id="rId3"/>
    <p:sldLayoutId id="2147488940" r:id="rId4"/>
    <p:sldLayoutId id="2147488941" r:id="rId5"/>
    <p:sldLayoutId id="2147488942" r:id="rId6"/>
    <p:sldLayoutId id="2147488960" r:id="rId7"/>
    <p:sldLayoutId id="2147488943" r:id="rId8"/>
    <p:sldLayoutId id="2147488959" r:id="rId9"/>
    <p:sldLayoutId id="2147488944" r:id="rId10"/>
    <p:sldLayoutId id="2147488945" r:id="rId11"/>
    <p:sldLayoutId id="2147488946" r:id="rId12"/>
    <p:sldLayoutId id="2147488947" r:id="rId13"/>
    <p:sldLayoutId id="2147488965" r:id="rId14"/>
    <p:sldLayoutId id="2147488966" r:id="rId15"/>
    <p:sldLayoutId id="2147488967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2.jpeg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5351460" cy="190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76400" y="2102852"/>
            <a:ext cx="8839200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AA1E2C"/>
                </a:solidFill>
                <a:latin typeface="Cambria" panose="02040503050406030204" pitchFamily="18" charset="0"/>
              </a:rPr>
              <a:t>Applying Systematic Risk Management Protocol to the Design of a Modern Propellant Manufacturing Plant in Australia</a:t>
            </a:r>
            <a:br>
              <a:rPr lang="en-US" sz="2000" b="1" dirty="0">
                <a:solidFill>
                  <a:srgbClr val="000000"/>
                </a:solidFill>
              </a:rPr>
            </a:br>
            <a:br>
              <a:rPr lang="en-US" sz="1400" b="1" dirty="0">
                <a:solidFill>
                  <a:srgbClr val="000000"/>
                </a:solidFill>
              </a:rPr>
            </a:br>
            <a:r>
              <a:rPr lang="en-US" sz="2500" b="1" dirty="0">
                <a:solidFill>
                  <a:srgbClr val="000000"/>
                </a:solidFill>
                <a:latin typeface="+mj-lt"/>
              </a:rPr>
              <a:t>Bob Ford</a:t>
            </a:r>
          </a:p>
          <a:p>
            <a:r>
              <a:rPr lang="en-US" sz="2000" b="1" dirty="0">
                <a:solidFill>
                  <a:srgbClr val="000000"/>
                </a:solidFill>
                <a:latin typeface="+mn-lt"/>
              </a:rPr>
              <a:t>rford@smsenergetics.com</a:t>
            </a:r>
          </a:p>
          <a:p>
            <a:r>
              <a:rPr lang="en-US" sz="2000" b="1" dirty="0">
                <a:solidFill>
                  <a:srgbClr val="000000"/>
                </a:solidFill>
                <a:latin typeface="+mn-lt"/>
              </a:rPr>
              <a:t>www.smsenergetics.com</a:t>
            </a:r>
          </a:p>
          <a:p>
            <a:br>
              <a:rPr lang="en-US" sz="1800" b="1" dirty="0">
                <a:solidFill>
                  <a:srgbClr val="000000"/>
                </a:solidFill>
                <a:latin typeface="+mn-lt"/>
              </a:rPr>
            </a:br>
            <a:r>
              <a:rPr lang="en-US" sz="1800" b="1" dirty="0">
                <a:solidFill>
                  <a:srgbClr val="000000"/>
                </a:solidFill>
                <a:latin typeface="+mn-lt"/>
              </a:rPr>
              <a:t>August 2018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83610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5004"/>
            <a:ext cx="12192000" cy="1371600"/>
          </a:xfrm>
          <a:noFill/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dirty="0">
                <a:latin typeface="Cambria" panose="02040503050406030204" pitchFamily="18" charset="0"/>
              </a:rPr>
              <a:t>Relationship of </a:t>
            </a:r>
            <a:r>
              <a:rPr lang="en-US" sz="4000" b="1" i="1" dirty="0">
                <a:solidFill>
                  <a:srgbClr val="AA1E2C"/>
                </a:solidFill>
                <a:latin typeface="Cambria" panose="02040503050406030204" pitchFamily="18" charset="0"/>
              </a:rPr>
              <a:t>Risk Assessment </a:t>
            </a:r>
            <a:r>
              <a:rPr lang="en-US" sz="4000" b="1" dirty="0">
                <a:latin typeface="Cambria" panose="02040503050406030204" pitchFamily="18" charset="0"/>
              </a:rPr>
              <a:t>to</a:t>
            </a:r>
            <a:br>
              <a:rPr lang="en-US" sz="4000" b="1" dirty="0">
                <a:latin typeface="Cambria" panose="02040503050406030204" pitchFamily="18" charset="0"/>
              </a:rPr>
            </a:br>
            <a:r>
              <a:rPr lang="en-US" sz="4000" b="1" dirty="0">
                <a:latin typeface="Cambria" panose="02040503050406030204" pitchFamily="18" charset="0"/>
              </a:rPr>
              <a:t>Proper </a:t>
            </a:r>
            <a:r>
              <a:rPr lang="en-US" sz="4000" b="1" i="1" dirty="0">
                <a:solidFill>
                  <a:srgbClr val="7030A0"/>
                </a:solidFill>
                <a:latin typeface="Cambria" panose="02040503050406030204" pitchFamily="18" charset="0"/>
              </a:rPr>
              <a:t>Classification of Explosives</a:t>
            </a:r>
            <a:endParaRPr lang="en-US" sz="3600" i="1" dirty="0">
              <a:solidFill>
                <a:srgbClr val="7030A0"/>
              </a:solidFill>
              <a:latin typeface="Cambria" panose="020405030504060302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388781" y="4317248"/>
            <a:ext cx="3352801" cy="136856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4658322" y="4384843"/>
            <a:ext cx="30832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</a:rPr>
              <a:t>Key Parameters: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Composition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Physical State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Configuration/Confinement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Conditions</a:t>
            </a:r>
          </a:p>
        </p:txBody>
      </p:sp>
      <p:sp>
        <p:nvSpPr>
          <p:cNvPr id="57" name="Rectangle 56"/>
          <p:cNvSpPr/>
          <p:nvPr/>
        </p:nvSpPr>
        <p:spPr>
          <a:xfrm>
            <a:off x="4388780" y="3364821"/>
            <a:ext cx="3352800" cy="5647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2396174" y="6096000"/>
            <a:ext cx="7467600" cy="555557"/>
          </a:xfrm>
          <a:prstGeom prst="rect">
            <a:avLst/>
          </a:prstGeom>
          <a:noFill/>
          <a:ln>
            <a:solidFill>
              <a:srgbClr val="AA1E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4229710" y="3462747"/>
            <a:ext cx="3662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Explosives Characterization Tests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198546" y="6213982"/>
            <a:ext cx="5907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Risk Assessment</a:t>
            </a:r>
          </a:p>
        </p:txBody>
      </p:sp>
      <p:sp>
        <p:nvSpPr>
          <p:cNvPr id="64" name="Rectangle 63"/>
          <p:cNvSpPr/>
          <p:nvPr/>
        </p:nvSpPr>
        <p:spPr>
          <a:xfrm>
            <a:off x="4834911" y="2438166"/>
            <a:ext cx="2634996" cy="53661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>
            <a:off x="4751272" y="2531061"/>
            <a:ext cx="26894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Explosives Classification</a:t>
            </a:r>
          </a:p>
        </p:txBody>
      </p:sp>
      <p:cxnSp>
        <p:nvCxnSpPr>
          <p:cNvPr id="67" name="Straight Arrow Connector 66"/>
          <p:cNvCxnSpPr/>
          <p:nvPr/>
        </p:nvCxnSpPr>
        <p:spPr>
          <a:xfrm flipV="1">
            <a:off x="5429794" y="5739405"/>
            <a:ext cx="0" cy="322674"/>
          </a:xfrm>
          <a:prstGeom prst="straightConnector1">
            <a:avLst/>
          </a:prstGeom>
          <a:ln w="28575">
            <a:solidFill>
              <a:srgbClr val="AA1E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V="1">
            <a:off x="6197773" y="5739405"/>
            <a:ext cx="0" cy="322674"/>
          </a:xfrm>
          <a:prstGeom prst="straightConnector1">
            <a:avLst/>
          </a:prstGeom>
          <a:ln w="28575">
            <a:solidFill>
              <a:srgbClr val="AA1E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V="1">
            <a:off x="6945086" y="3964099"/>
            <a:ext cx="0" cy="322674"/>
          </a:xfrm>
          <a:prstGeom prst="straightConnector1">
            <a:avLst/>
          </a:prstGeom>
          <a:ln w="28575">
            <a:solidFill>
              <a:srgbClr val="AA1E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V="1">
            <a:off x="5429794" y="3964099"/>
            <a:ext cx="0" cy="322674"/>
          </a:xfrm>
          <a:prstGeom prst="straightConnector1">
            <a:avLst/>
          </a:prstGeom>
          <a:ln w="28575">
            <a:solidFill>
              <a:srgbClr val="AA1E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6199950" y="3964099"/>
            <a:ext cx="0" cy="322674"/>
          </a:xfrm>
          <a:prstGeom prst="straightConnector1">
            <a:avLst/>
          </a:prstGeom>
          <a:ln w="28575">
            <a:solidFill>
              <a:srgbClr val="AA1E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V="1">
            <a:off x="6945086" y="5739405"/>
            <a:ext cx="0" cy="322674"/>
          </a:xfrm>
          <a:prstGeom prst="straightConnector1">
            <a:avLst/>
          </a:prstGeom>
          <a:ln w="28575">
            <a:solidFill>
              <a:srgbClr val="AA1E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6212460" y="3014998"/>
            <a:ext cx="0" cy="322674"/>
          </a:xfrm>
          <a:prstGeom prst="straightConnector1">
            <a:avLst/>
          </a:prstGeom>
          <a:ln w="28575">
            <a:solidFill>
              <a:srgbClr val="AA1E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V="1">
            <a:off x="5429793" y="3014998"/>
            <a:ext cx="0" cy="322674"/>
          </a:xfrm>
          <a:prstGeom prst="straightConnector1">
            <a:avLst/>
          </a:prstGeom>
          <a:ln w="28575">
            <a:solidFill>
              <a:srgbClr val="AA1E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6945086" y="3019710"/>
            <a:ext cx="0" cy="322674"/>
          </a:xfrm>
          <a:prstGeom prst="straightConnector1">
            <a:avLst/>
          </a:prstGeom>
          <a:ln w="28575">
            <a:solidFill>
              <a:srgbClr val="AA1E2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907758" y="1696733"/>
            <a:ext cx="26894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</a:rPr>
              <a:t>Process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Equipment Design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Control System Design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Attended vs. Remote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Risk Acceptance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15604" y="1578216"/>
            <a:ext cx="21243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solidFill>
                  <a:schemeClr val="tx1"/>
                </a:solidFill>
              </a:rPr>
              <a:t>Facility: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Site Plan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Concurrent Operations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Facility Design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</a:rPr>
              <a:t>Barricades</a:t>
            </a:r>
          </a:p>
        </p:txBody>
      </p:sp>
      <p:cxnSp>
        <p:nvCxnSpPr>
          <p:cNvPr id="26" name="Straight Arrow Connector 25"/>
          <p:cNvCxnSpPr>
            <a:stCxn id="60" idx="3"/>
          </p:cNvCxnSpPr>
          <p:nvPr/>
        </p:nvCxnSpPr>
        <p:spPr>
          <a:xfrm flipV="1">
            <a:off x="7892417" y="3062818"/>
            <a:ext cx="1316373" cy="56920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7907758" y="1597713"/>
            <a:ext cx="2517150" cy="1417286"/>
          </a:xfrm>
          <a:prstGeom prst="roundRect">
            <a:avLst/>
          </a:prstGeom>
          <a:noFill/>
          <a:ln w="38100">
            <a:solidFill>
              <a:srgbClr val="AA1E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ounded Rectangle 39"/>
          <p:cNvSpPr/>
          <p:nvPr/>
        </p:nvSpPr>
        <p:spPr>
          <a:xfrm>
            <a:off x="1676354" y="1603312"/>
            <a:ext cx="2517150" cy="1578485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4291993" y="2425899"/>
            <a:ext cx="502136" cy="294937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037386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52601"/>
            <a:ext cx="12191999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82775" indent="-457200" algn="l" eaLnBrk="1" hangingPunct="1">
              <a:tabLst>
                <a:tab pos="1657350" algn="l"/>
              </a:tabLst>
            </a:pPr>
            <a:r>
              <a:rPr lang="en-US" sz="4000" b="1" dirty="0">
                <a:solidFill>
                  <a:srgbClr val="AA1E2C"/>
                </a:solidFill>
                <a:latin typeface="Cambria" panose="02040503050406030204" pitchFamily="18" charset="0"/>
              </a:rPr>
              <a:t>SMS Approach:</a:t>
            </a:r>
          </a:p>
          <a:p>
            <a:pPr marL="1882775" indent="-457200" algn="l" eaLnBrk="1" hangingPunct="1">
              <a:tabLst>
                <a:tab pos="1657350" algn="l"/>
              </a:tabLst>
            </a:pPr>
            <a:endParaRPr lang="en-US" sz="2400" b="1" dirty="0">
              <a:solidFill>
                <a:srgbClr val="AA1E2C"/>
              </a:solidFill>
            </a:endParaRPr>
          </a:p>
          <a:p>
            <a:pPr marL="1882775" lvl="1" indent="-457200" algn="l">
              <a:spcBef>
                <a:spcPts val="1200"/>
              </a:spcBef>
              <a:buFont typeface="+mj-lt"/>
              <a:buAutoNum type="arabicPeriod"/>
              <a:tabLst>
                <a:tab pos="1657350" algn="l"/>
              </a:tabLst>
            </a:pPr>
            <a:r>
              <a:rPr lang="en-US" sz="2800" b="1" i="1" dirty="0">
                <a:solidFill>
                  <a:srgbClr val="00B050"/>
                </a:solidFill>
              </a:rPr>
              <a:t>Systematic Risk Assessment</a:t>
            </a:r>
          </a:p>
          <a:p>
            <a:pPr marL="1882775" lvl="1" indent="-457200" algn="l">
              <a:spcBef>
                <a:spcPts val="1200"/>
              </a:spcBef>
              <a:buFont typeface="+mj-lt"/>
              <a:buAutoNum type="arabicPeriod"/>
              <a:tabLst>
                <a:tab pos="1657350" algn="l"/>
              </a:tabLst>
            </a:pPr>
            <a:r>
              <a:rPr lang="en-US" sz="2800" b="1" i="1" dirty="0">
                <a:solidFill>
                  <a:schemeClr val="tx1"/>
                </a:solidFill>
              </a:rPr>
              <a:t>In-Process Characterization &amp; Classification Testing</a:t>
            </a:r>
          </a:p>
          <a:p>
            <a:pPr marL="1882775" lvl="1" indent="-457200" algn="l" fontAlgn="auto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tabLst>
                <a:tab pos="1657350" algn="l"/>
              </a:tabLst>
              <a:defRPr/>
            </a:pPr>
            <a:r>
              <a:rPr lang="en-US" sz="2800" b="1" i="1" dirty="0">
                <a:solidFill>
                  <a:srgbClr val="000000"/>
                </a:solidFill>
              </a:rPr>
              <a:t>Applying Test Data to Minimize Risk</a:t>
            </a:r>
          </a:p>
        </p:txBody>
      </p:sp>
    </p:spTree>
    <p:extLst>
      <p:ext uri="{BB962C8B-B14F-4D97-AF65-F5344CB8AC3E}">
        <p14:creationId xmlns:p14="http://schemas.microsoft.com/office/powerpoint/2010/main" val="2906090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2057400"/>
            <a:ext cx="7620000" cy="4800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dirty="0"/>
              <a:t>   </a:t>
            </a:r>
            <a:endParaRPr lang="en-US" altLang="en-US" sz="3300" dirty="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22872206-CA33-458D-A765-BFB762DF426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"/>
            <a:ext cx="12188825" cy="12811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/>
              <a:t>Elements of a Successful</a:t>
            </a:r>
            <a:br>
              <a:rPr lang="en-US" altLang="en-US" dirty="0"/>
            </a:br>
            <a:r>
              <a:rPr lang="en-US" altLang="en-US" dirty="0"/>
              <a:t>Risk Management Program</a:t>
            </a: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31888"/>
            <a:ext cx="9448800" cy="572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4853442" y="1287463"/>
            <a:ext cx="2286000" cy="1684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6467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200" b="1" dirty="0"/>
              <a:t>What Creates the Need for</a:t>
            </a:r>
            <a:br>
              <a:rPr lang="en-US" sz="3200" b="1" dirty="0"/>
            </a:br>
            <a:r>
              <a:rPr lang="en-US" sz="3200" b="1" dirty="0">
                <a:solidFill>
                  <a:srgbClr val="AA1E2C"/>
                </a:solidFill>
              </a:rPr>
              <a:t> </a:t>
            </a:r>
            <a:r>
              <a:rPr lang="en-US" sz="3200" b="1" dirty="0">
                <a:solidFill>
                  <a:srgbClr val="003399"/>
                </a:solidFill>
              </a:rPr>
              <a:t>Systematic Risk Assessment </a:t>
            </a:r>
            <a:r>
              <a:rPr lang="en-US" sz="3200" b="1" dirty="0"/>
              <a:t>and</a:t>
            </a:r>
            <a:br>
              <a:rPr lang="en-US" sz="3200" b="1" dirty="0">
                <a:solidFill>
                  <a:srgbClr val="AA1E2C"/>
                </a:solidFill>
              </a:rPr>
            </a:br>
            <a:r>
              <a:rPr lang="en-US" sz="3200" b="1" dirty="0">
                <a:solidFill>
                  <a:srgbClr val="AA1E2C"/>
                </a:solidFill>
              </a:rPr>
              <a:t>“In-Process” </a:t>
            </a:r>
            <a:r>
              <a:rPr lang="en-US" sz="3200" b="1" dirty="0">
                <a:solidFill>
                  <a:srgbClr val="200A01"/>
                </a:solidFill>
              </a:rPr>
              <a:t>Characterization/Classificatio</a:t>
            </a:r>
            <a:r>
              <a:rPr lang="en-US" sz="3200" b="1" dirty="0"/>
              <a:t>n?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55000"/>
              </a:spcBef>
              <a:buFont typeface="Arial" pitchFamily="34" charset="0"/>
              <a:buChar char="•"/>
            </a:pPr>
            <a:r>
              <a:rPr lang="en-US" dirty="0"/>
              <a:t>Simple to Complex Systems/Processes</a:t>
            </a:r>
          </a:p>
          <a:p>
            <a:pPr eaLnBrk="1" hangingPunct="1">
              <a:spcBef>
                <a:spcPts val="672"/>
              </a:spcBef>
              <a:buFont typeface="Arial" pitchFamily="34" charset="0"/>
              <a:buChar char="•"/>
            </a:pPr>
            <a:r>
              <a:rPr lang="en-US" dirty="0"/>
              <a:t>Multitude of potential scenarios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/>
              <a:t>Variations in energetic material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dirty="0"/>
              <a:t>Compositions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dirty="0"/>
              <a:t>Physical States</a:t>
            </a:r>
          </a:p>
          <a:p>
            <a:pPr eaLnBrk="1" hangingPunct="1">
              <a:spcBef>
                <a:spcPct val="55000"/>
              </a:spcBef>
              <a:buFont typeface="Arial" pitchFamily="34" charset="0"/>
              <a:buChar char="•"/>
            </a:pPr>
            <a:r>
              <a:rPr lang="en-US" dirty="0"/>
              <a:t>System insult energies (normal &amp; abnormal)</a:t>
            </a:r>
          </a:p>
          <a:p>
            <a:pPr eaLnBrk="1" hangingPunct="1">
              <a:spcBef>
                <a:spcPct val="55000"/>
              </a:spcBef>
              <a:buFont typeface="Arial" pitchFamily="34" charset="0"/>
              <a:buChar char="•"/>
            </a:pPr>
            <a:r>
              <a:rPr lang="en-US" dirty="0"/>
              <a:t>Variable process configurations and confinement</a:t>
            </a:r>
          </a:p>
        </p:txBody>
      </p:sp>
    </p:spTree>
    <p:extLst>
      <p:ext uri="{BB962C8B-B14F-4D97-AF65-F5344CB8AC3E}">
        <p14:creationId xmlns:p14="http://schemas.microsoft.com/office/powerpoint/2010/main" val="692040427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r>
              <a:rPr lang="en-US" b="1" dirty="0"/>
              <a:t>Processes and Unique Hazards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639125" y="1600200"/>
            <a:ext cx="8913750" cy="5157552"/>
            <a:chOff x="132671" y="1143000"/>
            <a:chExt cx="8913750" cy="5157552"/>
          </a:xfrm>
        </p:grpSpPr>
        <p:pic>
          <p:nvPicPr>
            <p:cNvPr id="4" name="Picture 8" descr="4-10 motor cutting stand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781799" y="1217416"/>
              <a:ext cx="2264621" cy="3257271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9" descr="4-10 mixer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631"/>
            <a:stretch/>
          </p:blipFill>
          <p:spPr>
            <a:xfrm>
              <a:off x="4496674" y="1204163"/>
              <a:ext cx="2114596" cy="1536730"/>
            </a:xfrm>
            <a:prstGeom prst="rect">
              <a:avLst/>
            </a:prstGeom>
            <a:noFill/>
            <a:ln w="2857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671" y="1143000"/>
              <a:ext cx="2117724" cy="1588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8400" y="1164771"/>
              <a:ext cx="1860504" cy="15888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671" y="2928871"/>
              <a:ext cx="2117724" cy="1588185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495800" y="4719402"/>
              <a:ext cx="2102341" cy="158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242"/>
            <a:stretch/>
          </p:blipFill>
          <p:spPr bwMode="auto">
            <a:xfrm>
              <a:off x="2438401" y="4719401"/>
              <a:ext cx="1860504" cy="158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4-13 Vacuum at 730"/>
            <p:cNvPicPr>
              <a:picLocks noChangeAspect="1" noChangeArrowheads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708" r="7685"/>
            <a:stretch/>
          </p:blipFill>
          <p:spPr>
            <a:xfrm>
              <a:off x="132671" y="4719402"/>
              <a:ext cx="2117724" cy="1581150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/>
            <p:cNvPicPr>
              <a:picLocks noChangeAspect="1" noChangeArrowheads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975"/>
            <a:stretch/>
          </p:blipFill>
          <p:spPr bwMode="auto">
            <a:xfrm>
              <a:off x="4495800" y="2943364"/>
              <a:ext cx="2115470" cy="1531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"/>
            <p:cNvPicPr>
              <a:picLocks noChangeAspect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7795"/>
            <a:stretch/>
          </p:blipFill>
          <p:spPr bwMode="auto">
            <a:xfrm>
              <a:off x="6781799" y="4719401"/>
              <a:ext cx="2264622" cy="1581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/>
            <p:cNvPicPr>
              <a:picLocks noChangeArrowheads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6638"/>
            <a:stretch/>
          </p:blipFill>
          <p:spPr bwMode="auto">
            <a:xfrm>
              <a:off x="2438400" y="2904551"/>
              <a:ext cx="1860504" cy="16125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50238312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000000"/>
                </a:solidFill>
              </a:rPr>
              <a:t>Key </a:t>
            </a:r>
            <a:r>
              <a:rPr lang="en-US" b="1" dirty="0"/>
              <a:t>Parameters</a:t>
            </a:r>
            <a:r>
              <a:rPr lang="en-US" b="1" dirty="0">
                <a:solidFill>
                  <a:srgbClr val="000000"/>
                </a:solidFill>
              </a:rPr>
              <a:t> for Explosives</a:t>
            </a:r>
            <a:endParaRPr lang="en-US" sz="4800" b="1" dirty="0">
              <a:solidFill>
                <a:srgbClr val="A5002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4294967295"/>
            <p:extLst/>
          </p:nvPr>
        </p:nvGraphicFramePr>
        <p:xfrm>
          <a:off x="1905000" y="1524000"/>
          <a:ext cx="8382001" cy="523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3530">
                  <a:extLst>
                    <a:ext uri="{9D8B030D-6E8A-4147-A177-3AD203B41FA5}">
                      <a16:colId xmlns:a16="http://schemas.microsoft.com/office/drawing/2014/main" val="1438150867"/>
                    </a:ext>
                  </a:extLst>
                </a:gridCol>
                <a:gridCol w="1807883">
                  <a:extLst>
                    <a:ext uri="{9D8B030D-6E8A-4147-A177-3AD203B41FA5}">
                      <a16:colId xmlns:a16="http://schemas.microsoft.com/office/drawing/2014/main" val="3338976474"/>
                    </a:ext>
                  </a:extLst>
                </a:gridCol>
                <a:gridCol w="1577788">
                  <a:extLst>
                    <a:ext uri="{9D8B030D-6E8A-4147-A177-3AD203B41FA5}">
                      <a16:colId xmlns:a16="http://schemas.microsoft.com/office/drawing/2014/main" val="419119031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330332213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3558993779"/>
                    </a:ext>
                  </a:extLst>
                </a:gridCol>
              </a:tblGrid>
              <a:tr h="48146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Manufacturing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Storage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Transport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Use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140694"/>
                  </a:ext>
                </a:extLst>
              </a:tr>
              <a:tr h="786267">
                <a:tc>
                  <a:txBody>
                    <a:bodyPr/>
                    <a:lstStyle/>
                    <a:p>
                      <a:r>
                        <a:rPr lang="en-US" dirty="0"/>
                        <a:t>Composition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AA1E2C"/>
                          </a:solidFill>
                        </a:rP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Constant/</a:t>
                      </a:r>
                    </a:p>
                    <a:p>
                      <a:pPr algn="ctr"/>
                      <a:r>
                        <a:rPr lang="en-US" sz="1800" kern="1200" dirty="0">
                          <a:solidFill>
                            <a:srgbClr val="AA1E2C"/>
                          </a:solidFill>
                          <a:latin typeface="+mn-lt"/>
                          <a:ea typeface="+mn-ea"/>
                          <a:cs typeface="+mn-cs"/>
                        </a:rP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Constant/</a:t>
                      </a:r>
                    </a:p>
                    <a:p>
                      <a:pPr algn="ctr"/>
                      <a:r>
                        <a:rPr lang="en-US" sz="1800" kern="1200" dirty="0">
                          <a:solidFill>
                            <a:srgbClr val="AA1E2C"/>
                          </a:solidFill>
                          <a:latin typeface="+mn-lt"/>
                          <a:ea typeface="+mn-ea"/>
                          <a:cs typeface="+mn-cs"/>
                        </a:rPr>
                        <a:t>Variable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04129"/>
                  </a:ext>
                </a:extLst>
              </a:tr>
              <a:tr h="620200">
                <a:tc>
                  <a:txBody>
                    <a:bodyPr/>
                    <a:lstStyle/>
                    <a:p>
                      <a:r>
                        <a:rPr lang="en-US" dirty="0"/>
                        <a:t>Physical 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AA1E2C"/>
                          </a:solidFill>
                        </a:rP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Constant/</a:t>
                      </a:r>
                    </a:p>
                    <a:p>
                      <a:pPr algn="ctr"/>
                      <a:r>
                        <a:rPr lang="en-US" sz="1800" kern="1200" dirty="0">
                          <a:solidFill>
                            <a:srgbClr val="AA1E2C"/>
                          </a:solidFill>
                          <a:latin typeface="+mn-lt"/>
                          <a:ea typeface="+mn-ea"/>
                          <a:cs typeface="+mn-cs"/>
                        </a:rPr>
                        <a:t>Variable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8007107"/>
                  </a:ext>
                </a:extLst>
              </a:tr>
              <a:tr h="786267">
                <a:tc>
                  <a:txBody>
                    <a:bodyPr/>
                    <a:lstStyle/>
                    <a:p>
                      <a:r>
                        <a:rPr lang="en-US" dirty="0"/>
                        <a:t>Configuration/ Confinement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AA1E2C"/>
                          </a:solidFill>
                          <a:latin typeface="+mn-lt"/>
                          <a:ea typeface="+mn-ea"/>
                          <a:cs typeface="+mn-cs"/>
                        </a:rP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Constant/</a:t>
                      </a:r>
                    </a:p>
                    <a:p>
                      <a:pPr algn="ctr"/>
                      <a:r>
                        <a:rPr lang="en-US" sz="1800" kern="1200" dirty="0">
                          <a:solidFill>
                            <a:srgbClr val="AA1E2C"/>
                          </a:solidFill>
                          <a:latin typeface="+mn-lt"/>
                          <a:ea typeface="+mn-ea"/>
                          <a:cs typeface="+mn-cs"/>
                        </a:rP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AA1E2C"/>
                          </a:solidFill>
                          <a:latin typeface="+mn-lt"/>
                          <a:ea typeface="+mn-ea"/>
                          <a:cs typeface="+mn-cs"/>
                        </a:rPr>
                        <a:t>Variable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31616"/>
                  </a:ext>
                </a:extLst>
              </a:tr>
              <a:tr h="715039">
                <a:tc>
                  <a:txBody>
                    <a:bodyPr/>
                    <a:lstStyle/>
                    <a:p>
                      <a:r>
                        <a:rPr lang="en-US" dirty="0"/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AA1E2C"/>
                          </a:solidFill>
                          <a:latin typeface="+mn-lt"/>
                          <a:ea typeface="+mn-ea"/>
                          <a:cs typeface="+mn-cs"/>
                        </a:rP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Constant/</a:t>
                      </a:r>
                    </a:p>
                    <a:p>
                      <a:pPr algn="ctr"/>
                      <a:r>
                        <a:rPr lang="en-US" sz="1800" kern="1200" dirty="0">
                          <a:solidFill>
                            <a:srgbClr val="AA1E2C"/>
                          </a:solidFill>
                          <a:latin typeface="+mn-lt"/>
                          <a:ea typeface="+mn-ea"/>
                          <a:cs typeface="+mn-cs"/>
                        </a:rP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Constant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AA1E2C"/>
                          </a:solidFill>
                          <a:latin typeface="+mn-lt"/>
                          <a:ea typeface="+mn-ea"/>
                          <a:cs typeface="+mn-cs"/>
                        </a:rPr>
                        <a:t>Variable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7287688"/>
                  </a:ext>
                </a:extLst>
              </a:tr>
              <a:tr h="858080">
                <a:tc>
                  <a:txBody>
                    <a:bodyPr/>
                    <a:lstStyle/>
                    <a:p>
                      <a:r>
                        <a:rPr lang="en-US" dirty="0"/>
                        <a:t>Conditions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AA1E2C"/>
                          </a:solidFill>
                          <a:latin typeface="+mn-lt"/>
                          <a:ea typeface="+mn-ea"/>
                          <a:cs typeface="+mn-cs"/>
                        </a:rPr>
                        <a:t>Variable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AA1E2C"/>
                          </a:solidFill>
                          <a:latin typeface="+mn-lt"/>
                          <a:ea typeface="+mn-ea"/>
                          <a:cs typeface="+mn-cs"/>
                        </a:rPr>
                        <a:t>Variable</a:t>
                      </a:r>
                    </a:p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(Bounded)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AA1E2C"/>
                          </a:solidFill>
                          <a:latin typeface="+mn-lt"/>
                          <a:ea typeface="+mn-ea"/>
                          <a:cs typeface="+mn-cs"/>
                        </a:rPr>
                        <a:t>Variable</a:t>
                      </a:r>
                    </a:p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(Bounded)</a:t>
                      </a:r>
                    </a:p>
                    <a:p>
                      <a:pPr algn="ctr"/>
                      <a:endParaRPr lang="en-US" sz="1800" kern="1200" dirty="0">
                        <a:solidFill>
                          <a:srgbClr val="AA1E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AA1E2C"/>
                          </a:solidFill>
                          <a:latin typeface="+mn-lt"/>
                          <a:ea typeface="+mn-ea"/>
                          <a:cs typeface="+mn-cs"/>
                        </a:rPr>
                        <a:t>Variable</a:t>
                      </a:r>
                    </a:p>
                    <a:p>
                      <a:pPr algn="ctr"/>
                      <a:endParaRPr lang="en-US" sz="1800" kern="1200" dirty="0">
                        <a:solidFill>
                          <a:srgbClr val="AA1E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86000">
                <a:tc>
                  <a:txBody>
                    <a:bodyPr/>
                    <a:lstStyle/>
                    <a:p>
                      <a:r>
                        <a:rPr lang="en-US" dirty="0"/>
                        <a:t>Initiation Stimulus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AA1E2C"/>
                          </a:solidFill>
                          <a:latin typeface="+mn-lt"/>
                          <a:ea typeface="+mn-ea"/>
                          <a:cs typeface="+mn-cs"/>
                        </a:rPr>
                        <a:t>Variable</a:t>
                      </a:r>
                    </a:p>
                    <a:p>
                      <a:pPr algn="ctr"/>
                      <a:endParaRPr lang="en-US" sz="1800" kern="1200" dirty="0">
                        <a:solidFill>
                          <a:srgbClr val="AA1E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AA1E2C"/>
                          </a:solidFill>
                          <a:latin typeface="+mn-lt"/>
                          <a:ea typeface="+mn-ea"/>
                          <a:cs typeface="+mn-cs"/>
                        </a:rPr>
                        <a:t>Variable</a:t>
                      </a:r>
                    </a:p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(Bounded)</a:t>
                      </a:r>
                    </a:p>
                    <a:p>
                      <a:pPr algn="ctr"/>
                      <a:endParaRPr lang="en-US"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>
                          <a:solidFill>
                            <a:srgbClr val="AA1E2C"/>
                          </a:solidFill>
                          <a:latin typeface="+mn-lt"/>
                          <a:ea typeface="+mn-ea"/>
                          <a:cs typeface="+mn-cs"/>
                        </a:rPr>
                        <a:t>Variable</a:t>
                      </a:r>
                    </a:p>
                    <a:p>
                      <a:pPr algn="ctr"/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(Bounded)</a:t>
                      </a:r>
                    </a:p>
                    <a:p>
                      <a:pPr algn="ctr"/>
                      <a:endParaRPr lang="en-US" sz="1800" kern="1200" dirty="0">
                        <a:solidFill>
                          <a:srgbClr val="AA1E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AA1E2C"/>
                          </a:solidFill>
                          <a:latin typeface="+mn-lt"/>
                          <a:ea typeface="+mn-ea"/>
                          <a:cs typeface="+mn-cs"/>
                        </a:rPr>
                        <a:t>Variable</a:t>
                      </a:r>
                    </a:p>
                    <a:p>
                      <a:pPr algn="ctr"/>
                      <a:endParaRPr lang="en-US" sz="1800" kern="1200" dirty="0">
                        <a:solidFill>
                          <a:srgbClr val="AA1E2C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48238"/>
                  </a:ext>
                </a:extLst>
              </a:tr>
            </a:tbl>
          </a:graphicData>
        </a:graphic>
      </p:graphicFrame>
      <p:sp>
        <p:nvSpPr>
          <p:cNvPr id="6" name="Oval 5">
            <a:extLst>
              <a:ext uri="{FF2B5EF4-FFF2-40B4-BE49-F238E27FC236}">
                <a16:creationId xmlns:a16="http://schemas.microsoft.com/office/drawing/2014/main" id="{3D8F5204-8E46-4064-B64D-E7F31D214AF3}"/>
              </a:ext>
            </a:extLst>
          </p:cNvPr>
          <p:cNvSpPr/>
          <p:nvPr/>
        </p:nvSpPr>
        <p:spPr>
          <a:xfrm rot="16200000">
            <a:off x="6791742" y="3266659"/>
            <a:ext cx="5390319" cy="1600199"/>
          </a:xfrm>
          <a:prstGeom prst="ellipse">
            <a:avLst/>
          </a:prstGeom>
          <a:noFill/>
          <a:ln w="571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0252EFB-1645-4CE9-AD37-13C073FC9AF9}"/>
              </a:ext>
            </a:extLst>
          </p:cNvPr>
          <p:cNvSpPr/>
          <p:nvPr/>
        </p:nvSpPr>
        <p:spPr>
          <a:xfrm rot="16200000">
            <a:off x="1800642" y="3266658"/>
            <a:ext cx="5390319" cy="1600199"/>
          </a:xfrm>
          <a:prstGeom prst="ellipse">
            <a:avLst/>
          </a:prstGeom>
          <a:noFill/>
          <a:ln w="571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7588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987306" y="2841033"/>
            <a:ext cx="4023095" cy="2985593"/>
            <a:chOff x="1634926" y="2654986"/>
            <a:chExt cx="5006795" cy="3980791"/>
          </a:xfrm>
          <a:solidFill>
            <a:schemeClr val="bg1"/>
          </a:solidFill>
        </p:grpSpPr>
        <p:sp>
          <p:nvSpPr>
            <p:cNvPr id="2" name="Rectangle 1"/>
            <p:cNvSpPr/>
            <p:nvPr/>
          </p:nvSpPr>
          <p:spPr>
            <a:xfrm>
              <a:off x="2062853" y="2654986"/>
              <a:ext cx="1866748" cy="100458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985665" y="3259608"/>
              <a:ext cx="1656056" cy="1829254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28543" y="3944119"/>
              <a:ext cx="136539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Transport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197918" y="5577573"/>
              <a:ext cx="1828800" cy="105820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cxnSp>
          <p:nvCxnSpPr>
            <p:cNvPr id="5" name="Straight Arrow Connector 4"/>
            <p:cNvCxnSpPr>
              <a:cxnSpLocks/>
              <a:endCxn id="59" idx="0"/>
            </p:cNvCxnSpPr>
            <p:nvPr/>
          </p:nvCxnSpPr>
          <p:spPr>
            <a:xfrm>
              <a:off x="3606146" y="3672029"/>
              <a:ext cx="205740" cy="417874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cxnSpLocks/>
            </p:cNvCxnSpPr>
            <p:nvPr/>
          </p:nvCxnSpPr>
          <p:spPr>
            <a:xfrm flipV="1">
              <a:off x="3568005" y="5127082"/>
              <a:ext cx="262191" cy="423040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1634926" y="4111542"/>
              <a:ext cx="1303983" cy="102492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cxnSp>
        <p:nvCxnSpPr>
          <p:cNvPr id="58" name="Straight Arrow Connector 57"/>
          <p:cNvCxnSpPr>
            <a:cxnSpLocks/>
            <a:endCxn id="2" idx="0"/>
          </p:cNvCxnSpPr>
          <p:nvPr/>
        </p:nvCxnSpPr>
        <p:spPr>
          <a:xfrm>
            <a:off x="4077903" y="2543876"/>
            <a:ext cx="3245" cy="29715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Rectangle 2"/>
          <p:cNvSpPr txBox="1">
            <a:spLocks noChangeArrowheads="1"/>
          </p:cNvSpPr>
          <p:nvPr/>
        </p:nvSpPr>
        <p:spPr bwMode="auto">
          <a:xfrm>
            <a:off x="1524" y="0"/>
            <a:ext cx="1218895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chemeClr val="tx1"/>
                </a:solidFill>
                <a:latin typeface="Cambria" panose="02040503050406030204" pitchFamily="18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90000"/>
              </a:lnSpc>
              <a:spcAft>
                <a:spcPts val="900"/>
              </a:spcAft>
            </a:pPr>
            <a:r>
              <a:rPr lang="en-US" dirty="0">
                <a:cs typeface="Arial" panose="020B0604020202020204" pitchFamily="34" charset="0"/>
              </a:rPr>
              <a:t>Life Cycle Stages of Explosives</a:t>
            </a:r>
          </a:p>
        </p:txBody>
      </p:sp>
      <p:sp>
        <p:nvSpPr>
          <p:cNvPr id="59" name="Rectangle 58"/>
          <p:cNvSpPr/>
          <p:nvPr/>
        </p:nvSpPr>
        <p:spPr>
          <a:xfrm>
            <a:off x="4182311" y="3917220"/>
            <a:ext cx="1108481" cy="77788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cxnSp>
        <p:nvCxnSpPr>
          <p:cNvPr id="66" name="Straight Arrow Connector 65"/>
          <p:cNvCxnSpPr/>
          <p:nvPr/>
        </p:nvCxnSpPr>
        <p:spPr>
          <a:xfrm>
            <a:off x="3854356" y="3615952"/>
            <a:ext cx="1" cy="33075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254323" y="3987524"/>
            <a:ext cx="1183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/>
              <a:t>  Storage</a:t>
            </a:r>
          </a:p>
          <a:p>
            <a:pPr algn="l"/>
            <a:r>
              <a:rPr lang="en-US" sz="1200" dirty="0">
                <a:solidFill>
                  <a:srgbClr val="A50021"/>
                </a:solidFill>
              </a:rPr>
              <a:t>(Configured for Transport)</a:t>
            </a:r>
          </a:p>
          <a:p>
            <a:endParaRPr lang="en-US" sz="1200" dirty="0"/>
          </a:p>
        </p:txBody>
      </p:sp>
      <p:cxnSp>
        <p:nvCxnSpPr>
          <p:cNvPr id="68" name="Straight Arrow Connector 67"/>
          <p:cNvCxnSpPr>
            <a:cxnSpLocks/>
          </p:cNvCxnSpPr>
          <p:nvPr/>
        </p:nvCxnSpPr>
        <p:spPr>
          <a:xfrm flipV="1">
            <a:off x="8295683" y="2841033"/>
            <a:ext cx="0" cy="18791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cxnSpLocks/>
          </p:cNvCxnSpPr>
          <p:nvPr/>
        </p:nvCxnSpPr>
        <p:spPr>
          <a:xfrm flipH="1" flipV="1">
            <a:off x="3830083" y="4712492"/>
            <a:ext cx="255827" cy="30309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/>
          <p:cNvSpPr/>
          <p:nvPr/>
        </p:nvSpPr>
        <p:spPr>
          <a:xfrm>
            <a:off x="7410450" y="4782909"/>
            <a:ext cx="1943100" cy="4627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7560938" y="1677343"/>
            <a:ext cx="1608707" cy="4957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/>
          </a:p>
        </p:txBody>
      </p:sp>
      <p:sp>
        <p:nvSpPr>
          <p:cNvPr id="54" name="Rectangle 53"/>
          <p:cNvSpPr/>
          <p:nvPr/>
        </p:nvSpPr>
        <p:spPr>
          <a:xfrm>
            <a:off x="7560938" y="2345964"/>
            <a:ext cx="1608707" cy="4799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/>
          </a:p>
        </p:txBody>
      </p:sp>
      <p:sp>
        <p:nvSpPr>
          <p:cNvPr id="56" name="Rectangle 55"/>
          <p:cNvSpPr/>
          <p:nvPr/>
        </p:nvSpPr>
        <p:spPr>
          <a:xfrm>
            <a:off x="7461610" y="3014423"/>
            <a:ext cx="1912616" cy="78662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/>
          </a:p>
        </p:txBody>
      </p:sp>
      <p:sp>
        <p:nvSpPr>
          <p:cNvPr id="70" name="Rectangle 69"/>
          <p:cNvSpPr/>
          <p:nvPr/>
        </p:nvSpPr>
        <p:spPr>
          <a:xfrm>
            <a:off x="7581877" y="5429800"/>
            <a:ext cx="1608707" cy="4957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/>
          </a:p>
        </p:txBody>
      </p:sp>
      <p:cxnSp>
        <p:nvCxnSpPr>
          <p:cNvPr id="76" name="Straight Arrow Connector 75"/>
          <p:cNvCxnSpPr>
            <a:cxnSpLocks/>
          </p:cNvCxnSpPr>
          <p:nvPr/>
        </p:nvCxnSpPr>
        <p:spPr>
          <a:xfrm flipV="1">
            <a:off x="8295683" y="2174932"/>
            <a:ext cx="0" cy="13931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cxnSpLocks/>
          </p:cNvCxnSpPr>
          <p:nvPr/>
        </p:nvCxnSpPr>
        <p:spPr>
          <a:xfrm>
            <a:off x="8295683" y="5264703"/>
            <a:ext cx="3006" cy="15122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cxnSpLocks/>
          </p:cNvCxnSpPr>
          <p:nvPr/>
        </p:nvCxnSpPr>
        <p:spPr>
          <a:xfrm>
            <a:off x="8295684" y="4615283"/>
            <a:ext cx="10156" cy="16762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or: Elbow 82"/>
          <p:cNvCxnSpPr>
            <a:cxnSpLocks/>
          </p:cNvCxnSpPr>
          <p:nvPr/>
        </p:nvCxnSpPr>
        <p:spPr>
          <a:xfrm flipV="1">
            <a:off x="7000375" y="3404418"/>
            <a:ext cx="448568" cy="218451"/>
          </a:xfrm>
          <a:prstGeom prst="bentConnector3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or: Elbow 89"/>
          <p:cNvCxnSpPr>
            <a:cxnSpLocks/>
            <a:endCxn id="8" idx="1"/>
          </p:cNvCxnSpPr>
          <p:nvPr/>
        </p:nvCxnSpPr>
        <p:spPr>
          <a:xfrm flipV="1">
            <a:off x="5295951" y="3980467"/>
            <a:ext cx="383765" cy="325694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Connector: Elbow 100"/>
          <p:cNvCxnSpPr>
            <a:cxnSpLocks/>
            <a:stCxn id="8" idx="2"/>
          </p:cNvCxnSpPr>
          <p:nvPr/>
        </p:nvCxnSpPr>
        <p:spPr>
          <a:xfrm rot="5400000">
            <a:off x="5341323" y="4248920"/>
            <a:ext cx="586214" cy="1421255"/>
          </a:xfrm>
          <a:prstGeom prst="bentConnector2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/>
          <p:cNvCxnSpPr>
            <a:cxnSpLocks/>
            <a:stCxn id="8" idx="3"/>
          </p:cNvCxnSpPr>
          <p:nvPr/>
        </p:nvCxnSpPr>
        <p:spPr>
          <a:xfrm>
            <a:off x="7010399" y="3980470"/>
            <a:ext cx="418790" cy="231863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/>
          <p:cNvSpPr/>
          <p:nvPr/>
        </p:nvSpPr>
        <p:spPr>
          <a:xfrm>
            <a:off x="7448944" y="3917220"/>
            <a:ext cx="1904607" cy="69806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/>
          </a:p>
        </p:txBody>
      </p:sp>
      <p:sp>
        <p:nvSpPr>
          <p:cNvPr id="40" name="Rectangle 39"/>
          <p:cNvSpPr/>
          <p:nvPr/>
        </p:nvSpPr>
        <p:spPr>
          <a:xfrm>
            <a:off x="5405649" y="5451378"/>
            <a:ext cx="1943100" cy="4627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dirty="0"/>
          </a:p>
        </p:txBody>
      </p:sp>
      <p:cxnSp>
        <p:nvCxnSpPr>
          <p:cNvPr id="43" name="Straight Arrow Connector 42"/>
          <p:cNvCxnSpPr>
            <a:cxnSpLocks/>
          </p:cNvCxnSpPr>
          <p:nvPr/>
        </p:nvCxnSpPr>
        <p:spPr>
          <a:xfrm flipH="1">
            <a:off x="6733984" y="4662346"/>
            <a:ext cx="1693" cy="789032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4163515" y="3929780"/>
            <a:ext cx="232757" cy="1962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675" dirty="0"/>
              <a:t>4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656631" y="3292217"/>
            <a:ext cx="232757" cy="1962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675" dirty="0"/>
              <a:t>6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537853" y="1694437"/>
            <a:ext cx="232757" cy="1962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675" dirty="0"/>
              <a:t>7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442555" y="3007074"/>
            <a:ext cx="232757" cy="1962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675" dirty="0"/>
              <a:t>9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428357" y="3921164"/>
            <a:ext cx="280847" cy="1962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675" dirty="0"/>
              <a:t>10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590920" y="5428666"/>
            <a:ext cx="268685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75" dirty="0"/>
              <a:t>12</a:t>
            </a:r>
          </a:p>
        </p:txBody>
      </p:sp>
      <p:sp>
        <p:nvSpPr>
          <p:cNvPr id="74" name="Rectangle 73"/>
          <p:cNvSpPr/>
          <p:nvPr/>
        </p:nvSpPr>
        <p:spPr>
          <a:xfrm>
            <a:off x="3534225" y="1855281"/>
            <a:ext cx="273005" cy="6743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5" name="Rectangle 74"/>
          <p:cNvSpPr/>
          <p:nvPr/>
        </p:nvSpPr>
        <p:spPr>
          <a:xfrm>
            <a:off x="3516269" y="1871303"/>
            <a:ext cx="1143000" cy="6639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2" name="TextBox 81"/>
          <p:cNvSpPr txBox="1"/>
          <p:nvPr/>
        </p:nvSpPr>
        <p:spPr>
          <a:xfrm>
            <a:off x="3493760" y="1882430"/>
            <a:ext cx="232757" cy="1962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675" dirty="0"/>
              <a:t>1</a:t>
            </a:r>
          </a:p>
        </p:txBody>
      </p:sp>
      <p:sp>
        <p:nvSpPr>
          <p:cNvPr id="85" name="Rectangle 84"/>
          <p:cNvSpPr/>
          <p:nvPr/>
        </p:nvSpPr>
        <p:spPr>
          <a:xfrm>
            <a:off x="3359267" y="2852759"/>
            <a:ext cx="273005" cy="74170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6" name="Rectangle 85"/>
          <p:cNvSpPr/>
          <p:nvPr/>
        </p:nvSpPr>
        <p:spPr>
          <a:xfrm>
            <a:off x="3465766" y="5040010"/>
            <a:ext cx="301121" cy="77864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8" name="TextBox 87"/>
          <p:cNvSpPr txBox="1"/>
          <p:nvPr/>
        </p:nvSpPr>
        <p:spPr>
          <a:xfrm>
            <a:off x="3407873" y="5034846"/>
            <a:ext cx="232757" cy="1962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675" dirty="0"/>
              <a:t>5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3314578" y="2833950"/>
            <a:ext cx="232757" cy="1962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675" dirty="0"/>
              <a:t>2</a:t>
            </a:r>
          </a:p>
        </p:txBody>
      </p:sp>
      <p:sp>
        <p:nvSpPr>
          <p:cNvPr id="92" name="Rectangle 91"/>
          <p:cNvSpPr/>
          <p:nvPr/>
        </p:nvSpPr>
        <p:spPr>
          <a:xfrm>
            <a:off x="5424012" y="5477351"/>
            <a:ext cx="317542" cy="4281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93" name="TextBox 92"/>
          <p:cNvSpPr txBox="1"/>
          <p:nvPr/>
        </p:nvSpPr>
        <p:spPr>
          <a:xfrm>
            <a:off x="5411031" y="5461822"/>
            <a:ext cx="268685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75" dirty="0"/>
              <a:t>13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7722204" y="1720494"/>
            <a:ext cx="13195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General Industry</a:t>
            </a:r>
          </a:p>
          <a:p>
            <a:r>
              <a:rPr lang="en-US" sz="1200" dirty="0"/>
              <a:t>Use/Application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631207" y="1551140"/>
            <a:ext cx="1495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b="1" dirty="0"/>
              <a:t>Configured for Transport</a:t>
            </a:r>
          </a:p>
        </p:txBody>
      </p:sp>
      <p:sp>
        <p:nvSpPr>
          <p:cNvPr id="78" name="Rectangle 77"/>
          <p:cNvSpPr/>
          <p:nvPr/>
        </p:nvSpPr>
        <p:spPr>
          <a:xfrm>
            <a:off x="5317326" y="1645427"/>
            <a:ext cx="271559" cy="21969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631207" y="2502434"/>
            <a:ext cx="1013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Processing</a:t>
            </a:r>
          </a:p>
        </p:txBody>
      </p:sp>
      <p:cxnSp>
        <p:nvCxnSpPr>
          <p:cNvPr id="98" name="Straight Arrow Connector 97"/>
          <p:cNvCxnSpPr>
            <a:cxnSpLocks/>
          </p:cNvCxnSpPr>
          <p:nvPr/>
        </p:nvCxnSpPr>
        <p:spPr>
          <a:xfrm flipV="1">
            <a:off x="3515502" y="3606192"/>
            <a:ext cx="214772" cy="33483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>
            <a:cxnSpLocks/>
          </p:cNvCxnSpPr>
          <p:nvPr/>
        </p:nvCxnSpPr>
        <p:spPr>
          <a:xfrm>
            <a:off x="3516270" y="4695105"/>
            <a:ext cx="377997" cy="32453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cxnSpLocks/>
          </p:cNvCxnSpPr>
          <p:nvPr/>
        </p:nvCxnSpPr>
        <p:spPr>
          <a:xfrm flipH="1" flipV="1">
            <a:off x="4895354" y="5548385"/>
            <a:ext cx="505283" cy="136185"/>
          </a:xfrm>
          <a:prstGeom prst="straightConnector1">
            <a:avLst/>
          </a:prstGeom>
          <a:solidFill>
            <a:schemeClr val="bg1"/>
          </a:solidFill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>
            <a:cxnSpLocks/>
            <a:endCxn id="59" idx="1"/>
          </p:cNvCxnSpPr>
          <p:nvPr/>
        </p:nvCxnSpPr>
        <p:spPr>
          <a:xfrm flipV="1">
            <a:off x="4024876" y="4306162"/>
            <a:ext cx="157435" cy="1770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/>
          <p:cNvSpPr/>
          <p:nvPr/>
        </p:nvSpPr>
        <p:spPr>
          <a:xfrm>
            <a:off x="8887866" y="2364997"/>
            <a:ext cx="273005" cy="43806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8" name="Rectangle 107"/>
          <p:cNvSpPr/>
          <p:nvPr/>
        </p:nvSpPr>
        <p:spPr>
          <a:xfrm>
            <a:off x="9074696" y="4798431"/>
            <a:ext cx="273005" cy="4363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5" name="Rectangle 104"/>
          <p:cNvSpPr/>
          <p:nvPr/>
        </p:nvSpPr>
        <p:spPr>
          <a:xfrm>
            <a:off x="4053705" y="1881574"/>
            <a:ext cx="583861" cy="62787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0" name="Rectangle 109"/>
          <p:cNvSpPr/>
          <p:nvPr/>
        </p:nvSpPr>
        <p:spPr>
          <a:xfrm>
            <a:off x="3589840" y="1860170"/>
            <a:ext cx="1091056" cy="6702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  <a:latin typeface="Arial" charset="0"/>
              </a:rPr>
              <a:t>Research &amp; Development</a:t>
            </a:r>
          </a:p>
        </p:txBody>
      </p:sp>
      <p:sp>
        <p:nvSpPr>
          <p:cNvPr id="111" name="Rectangle 110"/>
          <p:cNvSpPr/>
          <p:nvPr/>
        </p:nvSpPr>
        <p:spPr>
          <a:xfrm>
            <a:off x="3962568" y="2867972"/>
            <a:ext cx="839483" cy="69955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2" name="Rectangle 111"/>
          <p:cNvSpPr/>
          <p:nvPr/>
        </p:nvSpPr>
        <p:spPr>
          <a:xfrm>
            <a:off x="3015355" y="3965196"/>
            <a:ext cx="993222" cy="7247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3" name="Rectangle 112"/>
          <p:cNvSpPr/>
          <p:nvPr/>
        </p:nvSpPr>
        <p:spPr>
          <a:xfrm>
            <a:off x="4074376" y="5056319"/>
            <a:ext cx="813239" cy="737081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4" name="Rectangle 113"/>
          <p:cNvSpPr/>
          <p:nvPr/>
        </p:nvSpPr>
        <p:spPr>
          <a:xfrm>
            <a:off x="6025695" y="5466906"/>
            <a:ext cx="1300006" cy="41522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15" name="TextBox 114"/>
          <p:cNvSpPr txBox="1"/>
          <p:nvPr/>
        </p:nvSpPr>
        <p:spPr>
          <a:xfrm>
            <a:off x="5487832" y="5507261"/>
            <a:ext cx="1792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Waste, Reuse, or Recycling</a:t>
            </a:r>
            <a:endParaRPr lang="en-US" sz="1200" dirty="0">
              <a:solidFill>
                <a:srgbClr val="A50021"/>
              </a:solidFill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465766" y="5288972"/>
            <a:ext cx="142958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Remanufacturing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3025572" y="4104580"/>
            <a:ext cx="99930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Intermediate Storage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2991274" y="3929780"/>
            <a:ext cx="186590" cy="1962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75" dirty="0"/>
              <a:t>3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3518455" y="2905351"/>
            <a:ext cx="127474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Manufacturing</a:t>
            </a:r>
          </a:p>
          <a:p>
            <a:r>
              <a:rPr lang="en-US" sz="1200" dirty="0"/>
              <a:t>Processing/</a:t>
            </a:r>
          </a:p>
          <a:p>
            <a:r>
              <a:rPr lang="en-US" sz="1200" dirty="0"/>
              <a:t>Operations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8332355" y="5447257"/>
            <a:ext cx="836018" cy="44263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21" name="TextBox 120"/>
          <p:cNvSpPr txBox="1"/>
          <p:nvPr/>
        </p:nvSpPr>
        <p:spPr>
          <a:xfrm>
            <a:off x="7778187" y="5475514"/>
            <a:ext cx="1430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Explosive Industry</a:t>
            </a:r>
          </a:p>
          <a:p>
            <a:r>
              <a:rPr lang="en-US" sz="1200" dirty="0"/>
              <a:t>Use/Application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5329530" y="2532745"/>
            <a:ext cx="259355" cy="22593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7542843" y="2469023"/>
            <a:ext cx="1678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Display/Access</a:t>
            </a:r>
          </a:p>
          <a:p>
            <a:endParaRPr lang="en-US" sz="1200" dirty="0">
              <a:solidFill>
                <a:srgbClr val="A50021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7535135" y="2344324"/>
            <a:ext cx="232757" cy="1962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675" dirty="0"/>
              <a:t>8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7422246" y="4790578"/>
            <a:ext cx="268685" cy="30008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675" dirty="0"/>
              <a:t>11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7503614" y="4849574"/>
            <a:ext cx="1792614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Service Magazine</a:t>
            </a:r>
          </a:p>
          <a:p>
            <a:endParaRPr lang="en-US" sz="825" dirty="0">
              <a:solidFill>
                <a:srgbClr val="A50021"/>
              </a:solidFill>
            </a:endParaRPr>
          </a:p>
        </p:txBody>
      </p:sp>
      <p:sp>
        <p:nvSpPr>
          <p:cNvPr id="140" name="Rectangle 139"/>
          <p:cNvSpPr/>
          <p:nvPr/>
        </p:nvSpPr>
        <p:spPr>
          <a:xfrm>
            <a:off x="8400341" y="3939328"/>
            <a:ext cx="937638" cy="668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8400341" y="3043776"/>
            <a:ext cx="968268" cy="737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7374272" y="3131906"/>
            <a:ext cx="208729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General Industry</a:t>
            </a:r>
          </a:p>
          <a:p>
            <a:r>
              <a:rPr lang="en-US" sz="1200" dirty="0"/>
              <a:t> Warehouse/Stock Room</a:t>
            </a:r>
          </a:p>
          <a:p>
            <a:endParaRPr lang="en-US" sz="1200" dirty="0">
              <a:solidFill>
                <a:srgbClr val="A50021"/>
              </a:solidFill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7489377" y="4116283"/>
            <a:ext cx="198145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Explosive Industry Magazine</a:t>
            </a:r>
          </a:p>
          <a:p>
            <a:endParaRPr lang="en-US" sz="1200" dirty="0">
              <a:solidFill>
                <a:srgbClr val="A50021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632697" y="1995227"/>
            <a:ext cx="1949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b="1" dirty="0"/>
              <a:t>Removed from</a:t>
            </a:r>
          </a:p>
          <a:p>
            <a:pPr algn="l"/>
            <a:r>
              <a:rPr lang="en-US" sz="1200" b="1" dirty="0"/>
              <a:t>Transport Configuration</a:t>
            </a:r>
            <a:endParaRPr lang="en-US" sz="675" dirty="0"/>
          </a:p>
        </p:txBody>
      </p:sp>
      <p:sp>
        <p:nvSpPr>
          <p:cNvPr id="102" name="Rectangle 101"/>
          <p:cNvSpPr/>
          <p:nvPr/>
        </p:nvSpPr>
        <p:spPr>
          <a:xfrm>
            <a:off x="5317327" y="2102655"/>
            <a:ext cx="271559" cy="2153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74A8DD7E-647F-4EE0-8E80-CE87B8439293}"/>
              </a:ext>
            </a:extLst>
          </p:cNvPr>
          <p:cNvSpPr/>
          <p:nvPr/>
        </p:nvSpPr>
        <p:spPr>
          <a:xfrm>
            <a:off x="5015184" y="2397728"/>
            <a:ext cx="1942083" cy="567197"/>
          </a:xfrm>
          <a:prstGeom prst="ellipse">
            <a:avLst/>
          </a:prstGeom>
          <a:noFill/>
          <a:ln w="57150">
            <a:solidFill>
              <a:srgbClr val="A500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72364020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23" name="Group 3"/>
          <p:cNvGrpSpPr>
            <a:grpSpLocks/>
          </p:cNvGrpSpPr>
          <p:nvPr/>
        </p:nvGrpSpPr>
        <p:grpSpPr bwMode="auto">
          <a:xfrm>
            <a:off x="5060953" y="2538414"/>
            <a:ext cx="509588" cy="617537"/>
            <a:chOff x="2228" y="1599"/>
            <a:chExt cx="321" cy="389"/>
          </a:xfrm>
        </p:grpSpPr>
        <p:sp>
          <p:nvSpPr>
            <p:cNvPr id="235592" name="Rectangle 4"/>
            <p:cNvSpPr>
              <a:spLocks noChangeArrowheads="1"/>
            </p:cNvSpPr>
            <p:nvPr/>
          </p:nvSpPr>
          <p:spPr bwMode="auto">
            <a:xfrm>
              <a:off x="2228" y="1599"/>
              <a:ext cx="115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7625" rIns="90488" bIns="47625">
              <a:spAutoFit/>
            </a:bodyPr>
            <a:lstStyle/>
            <a:p>
              <a:pPr algn="l" defTabSz="904875" eaLnBrk="0" hangingPunct="0"/>
              <a:endParaRPr lang="en-US" sz="1500" b="1" dirty="0">
                <a:solidFill>
                  <a:srgbClr val="000000"/>
                </a:solidFill>
              </a:endParaRPr>
            </a:p>
          </p:txBody>
        </p:sp>
        <p:sp>
          <p:nvSpPr>
            <p:cNvPr id="235593" name="Rectangle 5"/>
            <p:cNvSpPr>
              <a:spLocks noChangeArrowheads="1"/>
            </p:cNvSpPr>
            <p:nvPr/>
          </p:nvSpPr>
          <p:spPr bwMode="auto">
            <a:xfrm>
              <a:off x="2434" y="1782"/>
              <a:ext cx="115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7625" rIns="90488" bIns="47625">
              <a:spAutoFit/>
            </a:bodyPr>
            <a:lstStyle/>
            <a:p>
              <a:pPr algn="l" defTabSz="904875" eaLnBrk="0" hangingPunct="0"/>
              <a:endParaRPr lang="en-US" sz="15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35525" name="Group 7"/>
          <p:cNvGrpSpPr>
            <a:grpSpLocks/>
          </p:cNvGrpSpPr>
          <p:nvPr/>
        </p:nvGrpSpPr>
        <p:grpSpPr bwMode="auto">
          <a:xfrm>
            <a:off x="4196193" y="1828073"/>
            <a:ext cx="5582012" cy="1341438"/>
            <a:chOff x="2434" y="1158"/>
            <a:chExt cx="3232" cy="845"/>
          </a:xfrm>
        </p:grpSpPr>
        <p:sp>
          <p:nvSpPr>
            <p:cNvPr id="235589" name="Rectangle 8"/>
            <p:cNvSpPr>
              <a:spLocks noChangeArrowheads="1"/>
            </p:cNvSpPr>
            <p:nvPr/>
          </p:nvSpPr>
          <p:spPr bwMode="auto">
            <a:xfrm>
              <a:off x="2541" y="1158"/>
              <a:ext cx="2317" cy="83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5590" name="Rectangle 9"/>
            <p:cNvSpPr>
              <a:spLocks noChangeArrowheads="1"/>
            </p:cNvSpPr>
            <p:nvPr/>
          </p:nvSpPr>
          <p:spPr bwMode="auto">
            <a:xfrm>
              <a:off x="2561" y="1215"/>
              <a:ext cx="3105" cy="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7625" rIns="90488" bIns="47625">
              <a:spAutoFit/>
            </a:bodyPr>
            <a:lstStyle/>
            <a:p>
              <a:pPr algn="l" defTabSz="904875" eaLnBrk="0" hangingPunct="0"/>
              <a:r>
                <a:rPr lang="en-US" sz="1500" b="1" dirty="0">
                  <a:solidFill>
                    <a:srgbClr val="000000"/>
                  </a:solidFill>
                </a:rPr>
                <a:t>Identify Potential Hazards Based on</a:t>
              </a:r>
            </a:p>
            <a:p>
              <a:pPr algn="l" defTabSz="904875" eaLnBrk="0" hangingPunct="0"/>
              <a:r>
                <a:rPr lang="en-US" sz="1500" b="1" dirty="0">
                  <a:solidFill>
                    <a:srgbClr val="AA1E2C"/>
                  </a:solidFill>
                </a:rPr>
                <a:t>Normal</a:t>
              </a:r>
              <a:r>
                <a:rPr lang="en-US" sz="1500" b="1" dirty="0">
                  <a:solidFill>
                    <a:srgbClr val="000000"/>
                  </a:solidFill>
                </a:rPr>
                <a:t> and </a:t>
              </a:r>
              <a:r>
                <a:rPr lang="en-US" sz="1500" b="1" dirty="0">
                  <a:solidFill>
                    <a:srgbClr val="AA1E2C"/>
                  </a:solidFill>
                </a:rPr>
                <a:t>Abnormal</a:t>
              </a:r>
              <a:r>
                <a:rPr lang="en-US" sz="1500" b="1" dirty="0">
                  <a:solidFill>
                    <a:srgbClr val="000000"/>
                  </a:solidFill>
                </a:rPr>
                <a:t> Events and Causes</a:t>
              </a:r>
            </a:p>
            <a:p>
              <a:pPr marL="742950" lvl="1" indent="-285750" algn="l" defTabSz="904875" eaLnBrk="0" hangingPunct="0">
                <a:buFont typeface="Arial" panose="020B0604020202020204" pitchFamily="34" charset="0"/>
                <a:buChar char="•"/>
              </a:pPr>
              <a:r>
                <a:rPr lang="en-US" sz="1500" b="1" dirty="0">
                  <a:solidFill>
                    <a:srgbClr val="000000"/>
                  </a:solidFill>
                </a:rPr>
                <a:t>Insult Energies</a:t>
              </a:r>
            </a:p>
            <a:p>
              <a:pPr marL="742950" lvl="1" indent="-285750" algn="l" defTabSz="904875" eaLnBrk="0" hangingPunct="0">
                <a:buFont typeface="Arial" panose="020B0604020202020204" pitchFamily="34" charset="0"/>
                <a:buChar char="•"/>
              </a:pPr>
              <a:r>
                <a:rPr lang="en-US" sz="1500" b="1" dirty="0">
                  <a:solidFill>
                    <a:srgbClr val="000000"/>
                  </a:solidFill>
                </a:rPr>
                <a:t>Configurations</a:t>
              </a:r>
            </a:p>
            <a:p>
              <a:pPr marL="742950" lvl="1" indent="-285750" algn="l" defTabSz="904875" eaLnBrk="0" hangingPunct="0">
                <a:buFont typeface="Arial" panose="020B0604020202020204" pitchFamily="34" charset="0"/>
                <a:buChar char="•"/>
              </a:pPr>
              <a:r>
                <a:rPr lang="en-US" sz="1500" b="1" dirty="0">
                  <a:solidFill>
                    <a:srgbClr val="000000"/>
                  </a:solidFill>
                </a:rPr>
                <a:t>Conditions</a:t>
              </a:r>
            </a:p>
          </p:txBody>
        </p:sp>
        <p:sp>
          <p:nvSpPr>
            <p:cNvPr id="235591" name="Rectangle 10"/>
            <p:cNvSpPr>
              <a:spLocks noChangeArrowheads="1"/>
            </p:cNvSpPr>
            <p:nvPr/>
          </p:nvSpPr>
          <p:spPr bwMode="auto">
            <a:xfrm>
              <a:off x="2434" y="1725"/>
              <a:ext cx="106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7625" rIns="90488" bIns="47625">
              <a:spAutoFit/>
            </a:bodyPr>
            <a:lstStyle/>
            <a:p>
              <a:pPr algn="l" defTabSz="904875" eaLnBrk="0" hangingPunct="0"/>
              <a:endParaRPr lang="en-US" sz="15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D64E29B-7CD1-4034-80FE-564E5CCC6EA9}"/>
              </a:ext>
            </a:extLst>
          </p:cNvPr>
          <p:cNvGrpSpPr/>
          <p:nvPr/>
        </p:nvGrpSpPr>
        <p:grpSpPr>
          <a:xfrm>
            <a:off x="4456165" y="829182"/>
            <a:ext cx="3180425" cy="698501"/>
            <a:chOff x="4456165" y="829182"/>
            <a:chExt cx="3180425" cy="698501"/>
          </a:xfrm>
        </p:grpSpPr>
        <p:sp>
          <p:nvSpPr>
            <p:cNvPr id="235524" name="Rectangle 6"/>
            <p:cNvSpPr>
              <a:spLocks noChangeArrowheads="1"/>
            </p:cNvSpPr>
            <p:nvPr/>
          </p:nvSpPr>
          <p:spPr bwMode="auto">
            <a:xfrm>
              <a:off x="4456165" y="829182"/>
              <a:ext cx="3180425" cy="69850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5535" name="Rectangle 20"/>
            <p:cNvSpPr>
              <a:spLocks noChangeArrowheads="1"/>
            </p:cNvSpPr>
            <p:nvPr/>
          </p:nvSpPr>
          <p:spPr bwMode="auto">
            <a:xfrm>
              <a:off x="4576455" y="858189"/>
              <a:ext cx="3060134" cy="557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7625" rIns="90488" bIns="47625">
              <a:spAutoFit/>
            </a:bodyPr>
            <a:lstStyle/>
            <a:p>
              <a:pPr algn="l" defTabSz="904875" eaLnBrk="0" hangingPunct="0"/>
              <a:r>
                <a:rPr lang="en-US" sz="1500" b="1" dirty="0">
                  <a:solidFill>
                    <a:srgbClr val="000000"/>
                  </a:solidFill>
                </a:rPr>
                <a:t>Organize by Operational Steps</a:t>
              </a:r>
            </a:p>
            <a:p>
              <a:pPr algn="l" defTabSz="904875" eaLnBrk="0" hangingPunct="0"/>
              <a:r>
                <a:rPr lang="en-US" sz="1500" b="1" dirty="0">
                  <a:solidFill>
                    <a:srgbClr val="000000"/>
                  </a:solidFill>
                </a:rPr>
                <a:t>      OR Process Equipment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B87DD63-2F45-4BF4-8569-29552D5CC1BD}"/>
              </a:ext>
            </a:extLst>
          </p:cNvPr>
          <p:cNvGrpSpPr/>
          <p:nvPr/>
        </p:nvGrpSpPr>
        <p:grpSpPr>
          <a:xfrm>
            <a:off x="4456164" y="3435747"/>
            <a:ext cx="3340106" cy="1319212"/>
            <a:chOff x="4456164" y="3435747"/>
            <a:chExt cx="3340106" cy="1319212"/>
          </a:xfrm>
        </p:grpSpPr>
        <p:sp>
          <p:nvSpPr>
            <p:cNvPr id="235527" name="Rectangle 12"/>
            <p:cNvSpPr>
              <a:spLocks noChangeArrowheads="1"/>
            </p:cNvSpPr>
            <p:nvPr/>
          </p:nvSpPr>
          <p:spPr bwMode="auto">
            <a:xfrm>
              <a:off x="4456164" y="3435747"/>
              <a:ext cx="3340106" cy="1319212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5539" name="Rectangle 24"/>
            <p:cNvSpPr>
              <a:spLocks noChangeArrowheads="1"/>
            </p:cNvSpPr>
            <p:nvPr/>
          </p:nvSpPr>
          <p:spPr bwMode="auto">
            <a:xfrm>
              <a:off x="4621138" y="3463366"/>
              <a:ext cx="3161397" cy="1250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7625" rIns="90488" bIns="47625">
              <a:spAutoFit/>
            </a:bodyPr>
            <a:lstStyle/>
            <a:p>
              <a:pPr algn="l" defTabSz="904875" eaLnBrk="0" hangingPunct="0"/>
              <a:r>
                <a:rPr lang="en-US" sz="1500" b="1" dirty="0">
                  <a:solidFill>
                    <a:srgbClr val="000000"/>
                  </a:solidFill>
                </a:rPr>
                <a:t>Perform Explosives Testing</a:t>
              </a:r>
            </a:p>
            <a:p>
              <a:pPr algn="l" defTabSz="904875" eaLnBrk="0" hangingPunct="0"/>
              <a:r>
                <a:rPr lang="en-US" sz="1500" b="1" dirty="0">
                  <a:solidFill>
                    <a:srgbClr val="000000"/>
                  </a:solidFill>
                </a:rPr>
                <a:t>that </a:t>
              </a:r>
              <a:r>
                <a:rPr lang="en-US" sz="1500" b="1" dirty="0">
                  <a:solidFill>
                    <a:srgbClr val="AA1E2C"/>
                  </a:solidFill>
                </a:rPr>
                <a:t>Simulates</a:t>
              </a:r>
              <a:r>
                <a:rPr lang="en-US" sz="1500" b="1" dirty="0">
                  <a:solidFill>
                    <a:srgbClr val="000000"/>
                  </a:solidFill>
                </a:rPr>
                <a:t> In-Process:</a:t>
              </a:r>
            </a:p>
            <a:p>
              <a:pPr marL="742950" lvl="1" indent="-285750" algn="l" defTabSz="904875" eaLnBrk="0" hangingPunct="0">
                <a:buFont typeface="Arial" panose="020B0604020202020204" pitchFamily="34" charset="0"/>
                <a:buChar char="•"/>
              </a:pPr>
              <a:r>
                <a:rPr lang="en-US" sz="1500" b="1" dirty="0">
                  <a:solidFill>
                    <a:srgbClr val="000000"/>
                  </a:solidFill>
                </a:rPr>
                <a:t>Insult Energies</a:t>
              </a:r>
            </a:p>
            <a:p>
              <a:pPr marL="742950" lvl="1" indent="-285750" algn="l" defTabSz="904875" eaLnBrk="0" hangingPunct="0">
                <a:buFont typeface="Arial" panose="020B0604020202020204" pitchFamily="34" charset="0"/>
                <a:buChar char="•"/>
              </a:pPr>
              <a:r>
                <a:rPr lang="en-US" sz="1500" b="1" dirty="0">
                  <a:solidFill>
                    <a:srgbClr val="000000"/>
                  </a:solidFill>
                </a:rPr>
                <a:t>Configurations</a:t>
              </a:r>
            </a:p>
            <a:p>
              <a:pPr marL="742950" lvl="1" indent="-285750" algn="l" defTabSz="904875" eaLnBrk="0" hangingPunct="0">
                <a:buFont typeface="Arial" panose="020B0604020202020204" pitchFamily="34" charset="0"/>
                <a:buChar char="•"/>
              </a:pPr>
              <a:r>
                <a:rPr lang="en-US" sz="1500" b="1" dirty="0">
                  <a:solidFill>
                    <a:srgbClr val="000000"/>
                  </a:solidFill>
                </a:rPr>
                <a:t>Conditions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C818C19-B874-4057-8BD5-B5E926D31530}"/>
              </a:ext>
            </a:extLst>
          </p:cNvPr>
          <p:cNvGrpSpPr/>
          <p:nvPr/>
        </p:nvGrpSpPr>
        <p:grpSpPr>
          <a:xfrm>
            <a:off x="8201568" y="3848177"/>
            <a:ext cx="1628231" cy="607735"/>
            <a:chOff x="8201568" y="3848177"/>
            <a:chExt cx="1628231" cy="607735"/>
          </a:xfrm>
        </p:grpSpPr>
        <p:sp>
          <p:nvSpPr>
            <p:cNvPr id="235532" name="AutoShape 17"/>
            <p:cNvSpPr>
              <a:spLocks noChangeArrowheads="1"/>
            </p:cNvSpPr>
            <p:nvPr/>
          </p:nvSpPr>
          <p:spPr bwMode="auto">
            <a:xfrm>
              <a:off x="8201568" y="3854249"/>
              <a:ext cx="1628231" cy="601663"/>
            </a:xfrm>
            <a:prstGeom prst="roundRect">
              <a:avLst>
                <a:gd name="adj" fmla="val 12495"/>
              </a:avLst>
            </a:prstGeom>
            <a:solidFill>
              <a:srgbClr val="A0C0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5577" name="Rectangle 41"/>
            <p:cNvSpPr>
              <a:spLocks noChangeArrowheads="1"/>
            </p:cNvSpPr>
            <p:nvPr/>
          </p:nvSpPr>
          <p:spPr bwMode="auto">
            <a:xfrm>
              <a:off x="8291928" y="3848177"/>
              <a:ext cx="1447513" cy="58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7625" rIns="90488" bIns="47625">
              <a:spAutoFit/>
            </a:bodyPr>
            <a:lstStyle/>
            <a:p>
              <a:pPr algn="l" defTabSz="904875" eaLnBrk="0" hangingPunct="0"/>
              <a:r>
                <a:rPr lang="en-US" sz="1600" b="1" dirty="0">
                  <a:solidFill>
                    <a:srgbClr val="000000"/>
                  </a:solidFill>
                </a:rPr>
                <a:t>Test Data in</a:t>
              </a:r>
            </a:p>
            <a:p>
              <a:pPr algn="l" defTabSz="904875" eaLnBrk="0" hangingPunct="0"/>
              <a:r>
                <a:rPr lang="en-US" sz="1600" b="1" dirty="0">
                  <a:solidFill>
                    <a:srgbClr val="000000"/>
                  </a:solidFill>
                </a:rPr>
                <a:t>Energy Units</a:t>
              </a:r>
            </a:p>
          </p:txBody>
        </p:sp>
      </p:grpSp>
      <p:grpSp>
        <p:nvGrpSpPr>
          <p:cNvPr id="235549" name="Group 52"/>
          <p:cNvGrpSpPr>
            <a:grpSpLocks/>
          </p:cNvGrpSpPr>
          <p:nvPr/>
        </p:nvGrpSpPr>
        <p:grpSpPr bwMode="auto">
          <a:xfrm>
            <a:off x="5965821" y="1575197"/>
            <a:ext cx="165714" cy="213702"/>
            <a:chOff x="2815" y="1282"/>
            <a:chExt cx="107" cy="264"/>
          </a:xfrm>
        </p:grpSpPr>
        <p:sp>
          <p:nvSpPr>
            <p:cNvPr id="235569" name="Line 53"/>
            <p:cNvSpPr>
              <a:spLocks noChangeShapeType="1"/>
            </p:cNvSpPr>
            <p:nvPr/>
          </p:nvSpPr>
          <p:spPr bwMode="auto">
            <a:xfrm>
              <a:off x="2872" y="1282"/>
              <a:ext cx="0" cy="16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5570" name="Freeform 54"/>
            <p:cNvSpPr>
              <a:spLocks/>
            </p:cNvSpPr>
            <p:nvPr/>
          </p:nvSpPr>
          <p:spPr bwMode="auto">
            <a:xfrm>
              <a:off x="2815" y="1359"/>
              <a:ext cx="107" cy="187"/>
            </a:xfrm>
            <a:custGeom>
              <a:avLst/>
              <a:gdLst>
                <a:gd name="T0" fmla="*/ 53 w 107"/>
                <a:gd name="T1" fmla="*/ 186 h 187"/>
                <a:gd name="T2" fmla="*/ 106 w 107"/>
                <a:gd name="T3" fmla="*/ 0 h 187"/>
                <a:gd name="T4" fmla="*/ 0 w 107"/>
                <a:gd name="T5" fmla="*/ 0 h 187"/>
                <a:gd name="T6" fmla="*/ 53 w 107"/>
                <a:gd name="T7" fmla="*/ 186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87"/>
                <a:gd name="T14" fmla="*/ 107 w 107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87">
                  <a:moveTo>
                    <a:pt x="53" y="186"/>
                  </a:moveTo>
                  <a:lnTo>
                    <a:pt x="106" y="0"/>
                  </a:lnTo>
                  <a:lnTo>
                    <a:pt x="0" y="0"/>
                  </a:lnTo>
                  <a:lnTo>
                    <a:pt x="53" y="18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1758CC5-4E2F-4C22-8B25-636A141E1231}"/>
              </a:ext>
            </a:extLst>
          </p:cNvPr>
          <p:cNvGrpSpPr/>
          <p:nvPr/>
        </p:nvGrpSpPr>
        <p:grpSpPr>
          <a:xfrm>
            <a:off x="1769999" y="1747385"/>
            <a:ext cx="2111477" cy="1446213"/>
            <a:chOff x="1769999" y="1747385"/>
            <a:chExt cx="2111477" cy="1446213"/>
          </a:xfrm>
        </p:grpSpPr>
        <p:sp>
          <p:nvSpPr>
            <p:cNvPr id="235529" name="AutoShape 14"/>
            <p:cNvSpPr>
              <a:spLocks noChangeArrowheads="1"/>
            </p:cNvSpPr>
            <p:nvPr/>
          </p:nvSpPr>
          <p:spPr bwMode="auto">
            <a:xfrm>
              <a:off x="1809428" y="1747385"/>
              <a:ext cx="2072048" cy="1446213"/>
            </a:xfrm>
            <a:prstGeom prst="roundRect">
              <a:avLst>
                <a:gd name="adj" fmla="val 12495"/>
              </a:avLst>
            </a:prstGeom>
            <a:solidFill>
              <a:srgbClr val="A0C0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35556" name="Rectangle 73"/>
            <p:cNvSpPr>
              <a:spLocks noChangeArrowheads="1"/>
            </p:cNvSpPr>
            <p:nvPr/>
          </p:nvSpPr>
          <p:spPr bwMode="auto">
            <a:xfrm>
              <a:off x="1769999" y="1762624"/>
              <a:ext cx="2039021" cy="13272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7625" rIns="90488" bIns="47625">
              <a:spAutoFit/>
            </a:bodyPr>
            <a:lstStyle/>
            <a:p>
              <a:pPr defTabSz="904875" eaLnBrk="0" hangingPunct="0"/>
              <a:r>
                <a:rPr lang="en-US" sz="1600" b="1" dirty="0">
                  <a:solidFill>
                    <a:srgbClr val="000000"/>
                  </a:solidFill>
                </a:rPr>
                <a:t>Insult Energies</a:t>
              </a:r>
            </a:p>
            <a:p>
              <a:pPr defTabSz="904875" eaLnBrk="0" hangingPunct="0"/>
              <a:r>
                <a:rPr lang="en-US" sz="1600" b="1" dirty="0">
                  <a:solidFill>
                    <a:srgbClr val="000000"/>
                  </a:solidFill>
                </a:rPr>
                <a:t>Determined by</a:t>
              </a:r>
            </a:p>
            <a:p>
              <a:pPr marL="742950" lvl="1" indent="-285750" algn="l" defTabSz="904875" eaLnBrk="0" hangingPunct="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000000"/>
                  </a:solidFill>
                </a:rPr>
                <a:t>Measuring</a:t>
              </a:r>
            </a:p>
            <a:p>
              <a:pPr marL="742950" lvl="1" indent="-285750" algn="l" defTabSz="904875" eaLnBrk="0" hangingPunct="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000000"/>
                  </a:solidFill>
                </a:rPr>
                <a:t>Calculating</a:t>
              </a:r>
            </a:p>
            <a:p>
              <a:pPr marL="742950" lvl="1" indent="-285750" algn="l" defTabSz="904875" eaLnBrk="0" hangingPunct="0">
                <a:buFont typeface="Arial" panose="020B0604020202020204" pitchFamily="34" charset="0"/>
                <a:buChar char="•"/>
              </a:pPr>
              <a:r>
                <a:rPr lang="en-US" sz="1600" b="1" dirty="0">
                  <a:solidFill>
                    <a:srgbClr val="000000"/>
                  </a:solidFill>
                </a:rPr>
                <a:t>Modeling</a:t>
              </a:r>
            </a:p>
          </p:txBody>
        </p:sp>
      </p:grpSp>
      <p:grpSp>
        <p:nvGrpSpPr>
          <p:cNvPr id="74" name="Group 52"/>
          <p:cNvGrpSpPr>
            <a:grpSpLocks/>
          </p:cNvGrpSpPr>
          <p:nvPr/>
        </p:nvGrpSpPr>
        <p:grpSpPr bwMode="auto">
          <a:xfrm>
            <a:off x="5940808" y="3188770"/>
            <a:ext cx="165714" cy="213702"/>
            <a:chOff x="2815" y="1282"/>
            <a:chExt cx="107" cy="264"/>
          </a:xfrm>
        </p:grpSpPr>
        <p:sp>
          <p:nvSpPr>
            <p:cNvPr id="75" name="Line 53"/>
            <p:cNvSpPr>
              <a:spLocks noChangeShapeType="1"/>
            </p:cNvSpPr>
            <p:nvPr/>
          </p:nvSpPr>
          <p:spPr bwMode="auto">
            <a:xfrm>
              <a:off x="2872" y="1282"/>
              <a:ext cx="0" cy="16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76" name="Freeform 54"/>
            <p:cNvSpPr>
              <a:spLocks/>
            </p:cNvSpPr>
            <p:nvPr/>
          </p:nvSpPr>
          <p:spPr bwMode="auto">
            <a:xfrm>
              <a:off x="2815" y="1359"/>
              <a:ext cx="107" cy="187"/>
            </a:xfrm>
            <a:custGeom>
              <a:avLst/>
              <a:gdLst>
                <a:gd name="T0" fmla="*/ 53 w 107"/>
                <a:gd name="T1" fmla="*/ 186 h 187"/>
                <a:gd name="T2" fmla="*/ 106 w 107"/>
                <a:gd name="T3" fmla="*/ 0 h 187"/>
                <a:gd name="T4" fmla="*/ 0 w 107"/>
                <a:gd name="T5" fmla="*/ 0 h 187"/>
                <a:gd name="T6" fmla="*/ 53 w 107"/>
                <a:gd name="T7" fmla="*/ 186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87"/>
                <a:gd name="T14" fmla="*/ 107 w 107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87">
                  <a:moveTo>
                    <a:pt x="53" y="186"/>
                  </a:moveTo>
                  <a:lnTo>
                    <a:pt x="106" y="0"/>
                  </a:lnTo>
                  <a:lnTo>
                    <a:pt x="0" y="0"/>
                  </a:lnTo>
                  <a:lnTo>
                    <a:pt x="53" y="18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1" name="Group 52"/>
          <p:cNvGrpSpPr>
            <a:grpSpLocks/>
          </p:cNvGrpSpPr>
          <p:nvPr/>
        </p:nvGrpSpPr>
        <p:grpSpPr bwMode="auto">
          <a:xfrm>
            <a:off x="4977115" y="4807493"/>
            <a:ext cx="165714" cy="213702"/>
            <a:chOff x="2815" y="1282"/>
            <a:chExt cx="107" cy="264"/>
          </a:xfrm>
        </p:grpSpPr>
        <p:sp>
          <p:nvSpPr>
            <p:cNvPr id="82" name="Line 53"/>
            <p:cNvSpPr>
              <a:spLocks noChangeShapeType="1"/>
            </p:cNvSpPr>
            <p:nvPr/>
          </p:nvSpPr>
          <p:spPr bwMode="auto">
            <a:xfrm>
              <a:off x="2872" y="1282"/>
              <a:ext cx="0" cy="16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83" name="Freeform 54"/>
            <p:cNvSpPr>
              <a:spLocks/>
            </p:cNvSpPr>
            <p:nvPr/>
          </p:nvSpPr>
          <p:spPr bwMode="auto">
            <a:xfrm>
              <a:off x="2815" y="1359"/>
              <a:ext cx="107" cy="187"/>
            </a:xfrm>
            <a:custGeom>
              <a:avLst/>
              <a:gdLst>
                <a:gd name="T0" fmla="*/ 53 w 107"/>
                <a:gd name="T1" fmla="*/ 186 h 187"/>
                <a:gd name="T2" fmla="*/ 106 w 107"/>
                <a:gd name="T3" fmla="*/ 0 h 187"/>
                <a:gd name="T4" fmla="*/ 0 w 107"/>
                <a:gd name="T5" fmla="*/ 0 h 187"/>
                <a:gd name="T6" fmla="*/ 53 w 107"/>
                <a:gd name="T7" fmla="*/ 186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87"/>
                <a:gd name="T14" fmla="*/ 107 w 107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87">
                  <a:moveTo>
                    <a:pt x="53" y="186"/>
                  </a:moveTo>
                  <a:lnTo>
                    <a:pt x="106" y="0"/>
                  </a:lnTo>
                  <a:lnTo>
                    <a:pt x="0" y="0"/>
                  </a:lnTo>
                  <a:lnTo>
                    <a:pt x="53" y="18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88" name="Group 52"/>
          <p:cNvGrpSpPr>
            <a:grpSpLocks/>
          </p:cNvGrpSpPr>
          <p:nvPr/>
        </p:nvGrpSpPr>
        <p:grpSpPr bwMode="auto">
          <a:xfrm rot="5400000">
            <a:off x="7902112" y="4048228"/>
            <a:ext cx="165714" cy="213702"/>
            <a:chOff x="2815" y="1282"/>
            <a:chExt cx="107" cy="264"/>
          </a:xfrm>
        </p:grpSpPr>
        <p:sp>
          <p:nvSpPr>
            <p:cNvPr id="89" name="Line 53"/>
            <p:cNvSpPr>
              <a:spLocks noChangeShapeType="1"/>
            </p:cNvSpPr>
            <p:nvPr/>
          </p:nvSpPr>
          <p:spPr bwMode="auto">
            <a:xfrm>
              <a:off x="2872" y="1282"/>
              <a:ext cx="0" cy="16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0" name="Freeform 54"/>
            <p:cNvSpPr>
              <a:spLocks/>
            </p:cNvSpPr>
            <p:nvPr/>
          </p:nvSpPr>
          <p:spPr bwMode="auto">
            <a:xfrm>
              <a:off x="2815" y="1359"/>
              <a:ext cx="107" cy="187"/>
            </a:xfrm>
            <a:custGeom>
              <a:avLst/>
              <a:gdLst>
                <a:gd name="T0" fmla="*/ 53 w 107"/>
                <a:gd name="T1" fmla="*/ 186 h 187"/>
                <a:gd name="T2" fmla="*/ 106 w 107"/>
                <a:gd name="T3" fmla="*/ 0 h 187"/>
                <a:gd name="T4" fmla="*/ 0 w 107"/>
                <a:gd name="T5" fmla="*/ 0 h 187"/>
                <a:gd name="T6" fmla="*/ 53 w 107"/>
                <a:gd name="T7" fmla="*/ 186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87"/>
                <a:gd name="T14" fmla="*/ 107 w 107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87">
                  <a:moveTo>
                    <a:pt x="53" y="186"/>
                  </a:moveTo>
                  <a:lnTo>
                    <a:pt x="106" y="0"/>
                  </a:lnTo>
                  <a:lnTo>
                    <a:pt x="0" y="0"/>
                  </a:lnTo>
                  <a:lnTo>
                    <a:pt x="53" y="18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92" name="Group 52"/>
          <p:cNvGrpSpPr>
            <a:grpSpLocks/>
          </p:cNvGrpSpPr>
          <p:nvPr/>
        </p:nvGrpSpPr>
        <p:grpSpPr bwMode="auto">
          <a:xfrm rot="16200000">
            <a:off x="5712698" y="5591627"/>
            <a:ext cx="165714" cy="213702"/>
            <a:chOff x="2815" y="1282"/>
            <a:chExt cx="107" cy="264"/>
          </a:xfrm>
        </p:grpSpPr>
        <p:sp>
          <p:nvSpPr>
            <p:cNvPr id="93" name="Line 53"/>
            <p:cNvSpPr>
              <a:spLocks noChangeShapeType="1"/>
            </p:cNvSpPr>
            <p:nvPr/>
          </p:nvSpPr>
          <p:spPr bwMode="auto">
            <a:xfrm>
              <a:off x="2872" y="1282"/>
              <a:ext cx="0" cy="16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4" name="Freeform 54"/>
            <p:cNvSpPr>
              <a:spLocks/>
            </p:cNvSpPr>
            <p:nvPr/>
          </p:nvSpPr>
          <p:spPr bwMode="auto">
            <a:xfrm>
              <a:off x="2815" y="1359"/>
              <a:ext cx="107" cy="187"/>
            </a:xfrm>
            <a:custGeom>
              <a:avLst/>
              <a:gdLst>
                <a:gd name="T0" fmla="*/ 53 w 107"/>
                <a:gd name="T1" fmla="*/ 186 h 187"/>
                <a:gd name="T2" fmla="*/ 106 w 107"/>
                <a:gd name="T3" fmla="*/ 0 h 187"/>
                <a:gd name="T4" fmla="*/ 0 w 107"/>
                <a:gd name="T5" fmla="*/ 0 h 187"/>
                <a:gd name="T6" fmla="*/ 53 w 107"/>
                <a:gd name="T7" fmla="*/ 186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87"/>
                <a:gd name="T14" fmla="*/ 107 w 107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87">
                  <a:moveTo>
                    <a:pt x="53" y="186"/>
                  </a:moveTo>
                  <a:lnTo>
                    <a:pt x="106" y="0"/>
                  </a:lnTo>
                  <a:lnTo>
                    <a:pt x="0" y="0"/>
                  </a:lnTo>
                  <a:lnTo>
                    <a:pt x="53" y="18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6B27973-2ECF-4E0E-B0D8-378182DFCB4A}"/>
              </a:ext>
            </a:extLst>
          </p:cNvPr>
          <p:cNvGrpSpPr/>
          <p:nvPr/>
        </p:nvGrpSpPr>
        <p:grpSpPr>
          <a:xfrm>
            <a:off x="5982495" y="5086755"/>
            <a:ext cx="5506392" cy="1437171"/>
            <a:chOff x="5982495" y="5086755"/>
            <a:chExt cx="5506392" cy="1437171"/>
          </a:xfrm>
        </p:grpSpPr>
        <p:sp>
          <p:nvSpPr>
            <p:cNvPr id="96" name="Rectangle 8"/>
            <p:cNvSpPr>
              <a:spLocks noChangeArrowheads="1"/>
            </p:cNvSpPr>
            <p:nvPr/>
          </p:nvSpPr>
          <p:spPr bwMode="auto">
            <a:xfrm>
              <a:off x="5982495" y="5086755"/>
              <a:ext cx="3919414" cy="1437171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97" name="Rectangle 9"/>
            <p:cNvSpPr>
              <a:spLocks noChangeArrowheads="1"/>
            </p:cNvSpPr>
            <p:nvPr/>
          </p:nvSpPr>
          <p:spPr bwMode="auto">
            <a:xfrm>
              <a:off x="6126218" y="5137072"/>
              <a:ext cx="5362669" cy="12503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488" tIns="47625" rIns="90488" bIns="47625">
              <a:spAutoFit/>
            </a:bodyPr>
            <a:lstStyle/>
            <a:p>
              <a:pPr algn="l" defTabSz="904875" eaLnBrk="0" hangingPunct="0"/>
              <a:r>
                <a:rPr lang="en-US" sz="1500" b="1" dirty="0">
                  <a:solidFill>
                    <a:srgbClr val="000000"/>
                  </a:solidFill>
                </a:rPr>
                <a:t>Recommend Risk Mitigating Measures</a:t>
              </a:r>
            </a:p>
            <a:p>
              <a:pPr marL="742950" lvl="1" indent="-285750" algn="l" defTabSz="904875" eaLnBrk="0" hangingPunct="0">
                <a:buFont typeface="Arial" panose="020B0604020202020204" pitchFamily="34" charset="0"/>
                <a:buChar char="•"/>
              </a:pPr>
              <a:r>
                <a:rPr lang="en-US" sz="1500" b="1" dirty="0">
                  <a:solidFill>
                    <a:srgbClr val="000000"/>
                  </a:solidFill>
                </a:rPr>
                <a:t>Equipment Specifications</a:t>
              </a:r>
            </a:p>
            <a:p>
              <a:pPr marL="742950" lvl="1" indent="-285750" algn="l" defTabSz="904875" eaLnBrk="0" hangingPunct="0">
                <a:buFont typeface="Arial" panose="020B0604020202020204" pitchFamily="34" charset="0"/>
                <a:buChar char="•"/>
              </a:pPr>
              <a:r>
                <a:rPr lang="en-US" sz="1500" b="1" dirty="0">
                  <a:solidFill>
                    <a:srgbClr val="000000"/>
                  </a:solidFill>
                </a:rPr>
                <a:t>Operating Parameters</a:t>
              </a:r>
            </a:p>
            <a:p>
              <a:pPr marL="742950" lvl="1" indent="-285750" algn="l" defTabSz="904875" eaLnBrk="0" hangingPunct="0">
                <a:buFont typeface="Arial" panose="020B0604020202020204" pitchFamily="34" charset="0"/>
                <a:buChar char="•"/>
              </a:pPr>
              <a:r>
                <a:rPr lang="en-US" sz="1500" b="1" dirty="0">
                  <a:solidFill>
                    <a:srgbClr val="000000"/>
                  </a:solidFill>
                </a:rPr>
                <a:t>Facility Design/Shielding</a:t>
              </a:r>
            </a:p>
            <a:p>
              <a:pPr marL="742950" lvl="1" indent="-285750" algn="l" defTabSz="904875" eaLnBrk="0" hangingPunct="0">
                <a:buFont typeface="Arial" panose="020B0604020202020204" pitchFamily="34" charset="0"/>
                <a:buChar char="•"/>
              </a:pPr>
              <a:r>
                <a:rPr lang="en-US" sz="1500" b="1" dirty="0">
                  <a:solidFill>
                    <a:srgbClr val="000000"/>
                  </a:solidFill>
                </a:rPr>
                <a:t>Etc.</a:t>
              </a:r>
            </a:p>
          </p:txBody>
        </p:sp>
      </p:grpSp>
      <p:grpSp>
        <p:nvGrpSpPr>
          <p:cNvPr id="100" name="Group 52"/>
          <p:cNvGrpSpPr>
            <a:grpSpLocks/>
          </p:cNvGrpSpPr>
          <p:nvPr/>
        </p:nvGrpSpPr>
        <p:grpSpPr bwMode="auto">
          <a:xfrm rot="16200000">
            <a:off x="4055316" y="2431562"/>
            <a:ext cx="165714" cy="213702"/>
            <a:chOff x="2815" y="1282"/>
            <a:chExt cx="107" cy="264"/>
          </a:xfrm>
        </p:grpSpPr>
        <p:sp>
          <p:nvSpPr>
            <p:cNvPr id="101" name="Line 53"/>
            <p:cNvSpPr>
              <a:spLocks noChangeShapeType="1"/>
            </p:cNvSpPr>
            <p:nvPr/>
          </p:nvSpPr>
          <p:spPr bwMode="auto">
            <a:xfrm>
              <a:off x="2872" y="1282"/>
              <a:ext cx="0" cy="16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2" name="Freeform 54"/>
            <p:cNvSpPr>
              <a:spLocks/>
            </p:cNvSpPr>
            <p:nvPr/>
          </p:nvSpPr>
          <p:spPr bwMode="auto">
            <a:xfrm>
              <a:off x="2815" y="1359"/>
              <a:ext cx="107" cy="187"/>
            </a:xfrm>
            <a:custGeom>
              <a:avLst/>
              <a:gdLst>
                <a:gd name="T0" fmla="*/ 53 w 107"/>
                <a:gd name="T1" fmla="*/ 186 h 187"/>
                <a:gd name="T2" fmla="*/ 106 w 107"/>
                <a:gd name="T3" fmla="*/ 0 h 187"/>
                <a:gd name="T4" fmla="*/ 0 w 107"/>
                <a:gd name="T5" fmla="*/ 0 h 187"/>
                <a:gd name="T6" fmla="*/ 53 w 107"/>
                <a:gd name="T7" fmla="*/ 186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87"/>
                <a:gd name="T14" fmla="*/ 107 w 107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87">
                  <a:moveTo>
                    <a:pt x="53" y="186"/>
                  </a:moveTo>
                  <a:lnTo>
                    <a:pt x="106" y="0"/>
                  </a:lnTo>
                  <a:lnTo>
                    <a:pt x="0" y="0"/>
                  </a:lnTo>
                  <a:lnTo>
                    <a:pt x="53" y="18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3D2748D-1E8F-4991-9438-888C6F59BB41}"/>
              </a:ext>
            </a:extLst>
          </p:cNvPr>
          <p:cNvGrpSpPr/>
          <p:nvPr/>
        </p:nvGrpSpPr>
        <p:grpSpPr>
          <a:xfrm>
            <a:off x="1956083" y="4088538"/>
            <a:ext cx="1628231" cy="615010"/>
            <a:chOff x="1956083" y="4088538"/>
            <a:chExt cx="1628231" cy="615010"/>
          </a:xfrm>
        </p:grpSpPr>
        <p:sp>
          <p:nvSpPr>
            <p:cNvPr id="103" name="AutoShape 17"/>
            <p:cNvSpPr>
              <a:spLocks noChangeArrowheads="1"/>
            </p:cNvSpPr>
            <p:nvPr/>
          </p:nvSpPr>
          <p:spPr bwMode="auto">
            <a:xfrm>
              <a:off x="1956083" y="4101885"/>
              <a:ext cx="1628231" cy="601663"/>
            </a:xfrm>
            <a:prstGeom prst="roundRect">
              <a:avLst>
                <a:gd name="adj" fmla="val 12495"/>
              </a:avLst>
            </a:prstGeom>
            <a:solidFill>
              <a:srgbClr val="A0C0FF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5" name="Rectangle 41"/>
            <p:cNvSpPr>
              <a:spLocks noChangeArrowheads="1"/>
            </p:cNvSpPr>
            <p:nvPr/>
          </p:nvSpPr>
          <p:spPr bwMode="auto">
            <a:xfrm>
              <a:off x="2082247" y="4088538"/>
              <a:ext cx="1298433" cy="588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8" tIns="47625" rIns="90488" bIns="47625">
              <a:spAutoFit/>
            </a:bodyPr>
            <a:lstStyle/>
            <a:p>
              <a:pPr algn="l" defTabSz="904875" eaLnBrk="0" hangingPunct="0"/>
              <a:r>
                <a:rPr lang="en-US" sz="1600" b="1" dirty="0">
                  <a:solidFill>
                    <a:srgbClr val="000000"/>
                  </a:solidFill>
                </a:rPr>
                <a:t>Existing</a:t>
              </a:r>
            </a:p>
            <a:p>
              <a:pPr algn="l" defTabSz="904875" eaLnBrk="0" hangingPunct="0"/>
              <a:r>
                <a:rPr lang="en-US" sz="1600" b="1" dirty="0">
                  <a:solidFill>
                    <a:srgbClr val="000000"/>
                  </a:solidFill>
                </a:rPr>
                <a:t>Safeguards</a:t>
              </a:r>
            </a:p>
          </p:txBody>
        </p:sp>
      </p:grpSp>
      <p:grpSp>
        <p:nvGrpSpPr>
          <p:cNvPr id="106" name="Group 52"/>
          <p:cNvGrpSpPr>
            <a:grpSpLocks/>
          </p:cNvGrpSpPr>
          <p:nvPr/>
        </p:nvGrpSpPr>
        <p:grpSpPr bwMode="auto">
          <a:xfrm rot="19860484">
            <a:off x="3176928" y="4819895"/>
            <a:ext cx="165714" cy="213702"/>
            <a:chOff x="2815" y="1282"/>
            <a:chExt cx="107" cy="264"/>
          </a:xfrm>
        </p:grpSpPr>
        <p:sp>
          <p:nvSpPr>
            <p:cNvPr id="107" name="Line 53"/>
            <p:cNvSpPr>
              <a:spLocks noChangeShapeType="1"/>
            </p:cNvSpPr>
            <p:nvPr/>
          </p:nvSpPr>
          <p:spPr bwMode="auto">
            <a:xfrm>
              <a:off x="2872" y="1282"/>
              <a:ext cx="0" cy="16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08" name="Freeform 54"/>
            <p:cNvSpPr>
              <a:spLocks/>
            </p:cNvSpPr>
            <p:nvPr/>
          </p:nvSpPr>
          <p:spPr bwMode="auto">
            <a:xfrm>
              <a:off x="2815" y="1359"/>
              <a:ext cx="107" cy="187"/>
            </a:xfrm>
            <a:custGeom>
              <a:avLst/>
              <a:gdLst>
                <a:gd name="T0" fmla="*/ 53 w 107"/>
                <a:gd name="T1" fmla="*/ 186 h 187"/>
                <a:gd name="T2" fmla="*/ 106 w 107"/>
                <a:gd name="T3" fmla="*/ 0 h 187"/>
                <a:gd name="T4" fmla="*/ 0 w 107"/>
                <a:gd name="T5" fmla="*/ 0 h 187"/>
                <a:gd name="T6" fmla="*/ 53 w 107"/>
                <a:gd name="T7" fmla="*/ 186 h 1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7"/>
                <a:gd name="T13" fmla="*/ 0 h 187"/>
                <a:gd name="T14" fmla="*/ 107 w 107"/>
                <a:gd name="T15" fmla="*/ 187 h 1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7" h="187">
                  <a:moveTo>
                    <a:pt x="53" y="186"/>
                  </a:moveTo>
                  <a:lnTo>
                    <a:pt x="106" y="0"/>
                  </a:lnTo>
                  <a:lnTo>
                    <a:pt x="0" y="0"/>
                  </a:lnTo>
                  <a:lnTo>
                    <a:pt x="53" y="186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 dirty="0"/>
            </a:p>
          </p:txBody>
        </p:sp>
      </p:grpSp>
      <p:sp>
        <p:nvSpPr>
          <p:cNvPr id="2" name="Oval 1"/>
          <p:cNvSpPr/>
          <p:nvPr/>
        </p:nvSpPr>
        <p:spPr>
          <a:xfrm>
            <a:off x="4093652" y="3152049"/>
            <a:ext cx="5808257" cy="1917242"/>
          </a:xfrm>
          <a:prstGeom prst="ellipse">
            <a:avLst/>
          </a:prstGeom>
          <a:noFill/>
          <a:ln>
            <a:solidFill>
              <a:srgbClr val="AA1E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2">
            <a:extLst>
              <a:ext uri="{FF2B5EF4-FFF2-40B4-BE49-F238E27FC236}">
                <a16:creationId xmlns:a16="http://schemas.microsoft.com/office/drawing/2014/main" id="{95CDE586-1E68-4041-8899-03EE32533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370"/>
            <a:ext cx="1219200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</a:rPr>
              <a:t>Explosives Risk Assessment</a:t>
            </a:r>
            <a:endParaRPr lang="en-US" sz="2000" dirty="0">
              <a:solidFill>
                <a:srgbClr val="FFFFFF"/>
              </a:solidFill>
              <a:latin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42361" y="2859661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A50021"/>
                </a:solidFill>
              </a:rPr>
              <a:t>Key for MRP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A5AAD03-C062-4DC8-AE99-5950D964A237}"/>
              </a:ext>
            </a:extLst>
          </p:cNvPr>
          <p:cNvGrpSpPr/>
          <p:nvPr/>
        </p:nvGrpSpPr>
        <p:grpSpPr>
          <a:xfrm>
            <a:off x="3331956" y="5086755"/>
            <a:ext cx="2192473" cy="1425429"/>
            <a:chOff x="3331956" y="5086755"/>
            <a:chExt cx="2192473" cy="1425429"/>
          </a:xfrm>
        </p:grpSpPr>
        <p:sp>
          <p:nvSpPr>
            <p:cNvPr id="84" name="Rectangle 12"/>
            <p:cNvSpPr>
              <a:spLocks noChangeArrowheads="1"/>
            </p:cNvSpPr>
            <p:nvPr/>
          </p:nvSpPr>
          <p:spPr bwMode="auto">
            <a:xfrm>
              <a:off x="3332091" y="5086755"/>
              <a:ext cx="2192338" cy="1057735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defTabSz="904875" eaLnBrk="0" hangingPunct="0"/>
              <a:r>
                <a:rPr lang="en-US" sz="1500" b="1" dirty="0">
                  <a:solidFill>
                    <a:srgbClr val="000000"/>
                  </a:solidFill>
                </a:rPr>
                <a:t> </a:t>
              </a:r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6670B8E-8560-4A99-9ECF-4A752B6D514B}"/>
                </a:ext>
              </a:extLst>
            </p:cNvPr>
            <p:cNvSpPr txBox="1"/>
            <p:nvPr/>
          </p:nvSpPr>
          <p:spPr>
            <a:xfrm>
              <a:off x="3331956" y="5234911"/>
              <a:ext cx="2175242" cy="1277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04875" eaLnBrk="0" hangingPunct="0"/>
              <a:r>
                <a:rPr lang="en-US" sz="1500" b="1" dirty="0">
                  <a:solidFill>
                    <a:srgbClr val="000000"/>
                  </a:solidFill>
                </a:rPr>
                <a:t>Evaluate/Assess Risk</a:t>
              </a:r>
            </a:p>
            <a:p>
              <a:pPr marL="742950" lvl="1" indent="-285750" algn="l" defTabSz="904875" eaLnBrk="0" hangingPunct="0">
                <a:buFont typeface="Arial" panose="020B0604020202020204" pitchFamily="34" charset="0"/>
                <a:buChar char="•"/>
              </a:pPr>
              <a:r>
                <a:rPr lang="en-US" sz="1500" b="1" dirty="0">
                  <a:solidFill>
                    <a:srgbClr val="000000"/>
                  </a:solidFill>
                </a:rPr>
                <a:t>Qualitative</a:t>
              </a:r>
            </a:p>
            <a:p>
              <a:pPr marL="742950" lvl="1" indent="-285750" algn="l" defTabSz="904875" eaLnBrk="0" hangingPunct="0">
                <a:buFont typeface="Arial" panose="020B0604020202020204" pitchFamily="34" charset="0"/>
                <a:buChar char="•"/>
              </a:pPr>
              <a:r>
                <a:rPr lang="en-US" sz="1500" b="1" dirty="0">
                  <a:solidFill>
                    <a:srgbClr val="000000"/>
                  </a:solidFill>
                </a:rPr>
                <a:t>Quantitative</a:t>
              </a:r>
              <a:endParaRPr lang="en-US" dirty="0"/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5631304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52601"/>
            <a:ext cx="1219199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82775" indent="-457200" algn="l" eaLnBrk="1" hangingPunct="1">
              <a:tabLst>
                <a:tab pos="1657350" algn="l"/>
              </a:tabLst>
            </a:pPr>
            <a:r>
              <a:rPr lang="en-US" sz="4000" b="1" dirty="0">
                <a:solidFill>
                  <a:srgbClr val="AA1E2C"/>
                </a:solidFill>
                <a:latin typeface="Cambria" panose="02040503050406030204" pitchFamily="18" charset="0"/>
              </a:rPr>
              <a:t>SMS Approach:</a:t>
            </a:r>
          </a:p>
          <a:p>
            <a:pPr marL="1882775" indent="-457200" algn="l" eaLnBrk="1" hangingPunct="1">
              <a:tabLst>
                <a:tab pos="1657350" algn="l"/>
              </a:tabLst>
            </a:pPr>
            <a:endParaRPr lang="en-US" sz="2400" b="1" dirty="0">
              <a:solidFill>
                <a:srgbClr val="AA1E2C"/>
              </a:solidFill>
            </a:endParaRPr>
          </a:p>
          <a:p>
            <a:pPr marL="1882775" lvl="1" indent="-457200" algn="l">
              <a:spcBef>
                <a:spcPts val="1200"/>
              </a:spcBef>
              <a:buFont typeface="+mj-lt"/>
              <a:buAutoNum type="arabicPeriod"/>
              <a:tabLst>
                <a:tab pos="1657350" algn="l"/>
              </a:tabLst>
            </a:pPr>
            <a:r>
              <a:rPr lang="en-US" sz="2800" b="1" i="1" dirty="0">
                <a:solidFill>
                  <a:srgbClr val="000000"/>
                </a:solidFill>
              </a:rPr>
              <a:t>Systematic Risk Assessment</a:t>
            </a:r>
          </a:p>
          <a:p>
            <a:pPr marL="1882775" lvl="1" indent="-457200" algn="l">
              <a:spcBef>
                <a:spcPts val="1200"/>
              </a:spcBef>
              <a:buFont typeface="+mj-lt"/>
              <a:buAutoNum type="arabicPeriod"/>
              <a:tabLst>
                <a:tab pos="1657350" algn="l"/>
              </a:tabLst>
            </a:pPr>
            <a:r>
              <a:rPr lang="en-US" b="1" i="1" dirty="0">
                <a:solidFill>
                  <a:srgbClr val="00B050"/>
                </a:solidFill>
              </a:rPr>
              <a:t>In-Process Characterization &amp; Classification</a:t>
            </a:r>
            <a:r>
              <a:rPr lang="en-US" sz="2400" b="1" i="1" dirty="0">
                <a:solidFill>
                  <a:srgbClr val="00B050"/>
                </a:solidFill>
              </a:rPr>
              <a:t> </a:t>
            </a:r>
            <a:r>
              <a:rPr lang="en-US" b="1" i="1" dirty="0">
                <a:solidFill>
                  <a:srgbClr val="00B050"/>
                </a:solidFill>
              </a:rPr>
              <a:t>Testing</a:t>
            </a:r>
          </a:p>
          <a:p>
            <a:pPr marL="1882775" lvl="1" indent="-457200" algn="l" fontAlgn="auto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tabLst>
                <a:tab pos="1657350" algn="l"/>
              </a:tabLst>
              <a:defRPr/>
            </a:pPr>
            <a:r>
              <a:rPr lang="en-US" sz="2800" b="1" i="1" dirty="0">
                <a:solidFill>
                  <a:srgbClr val="000000"/>
                </a:solidFill>
              </a:rPr>
              <a:t>Applying Test Data to Minimize Risk</a:t>
            </a:r>
          </a:p>
        </p:txBody>
      </p:sp>
    </p:spTree>
    <p:extLst>
      <p:ext uri="{BB962C8B-B14F-4D97-AF65-F5344CB8AC3E}">
        <p14:creationId xmlns:p14="http://schemas.microsoft.com/office/powerpoint/2010/main" val="11570460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MRP Application of</a:t>
            </a:r>
            <a:r>
              <a:rPr lang="en-US" sz="4000" b="1" dirty="0">
                <a:solidFill>
                  <a:srgbClr val="AA1E2C"/>
                </a:solidFill>
              </a:rPr>
              <a:t> “In-Process” </a:t>
            </a:r>
            <a:br>
              <a:rPr lang="en-US" sz="4000" b="1" dirty="0">
                <a:solidFill>
                  <a:srgbClr val="AA1E2C"/>
                </a:solidFill>
              </a:rPr>
            </a:br>
            <a:r>
              <a:rPr lang="en-US" sz="4000" b="1" dirty="0"/>
              <a:t>Characterization &amp; Classification Tests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Sensitivity Testing</a:t>
            </a:r>
          </a:p>
          <a:p>
            <a:pPr lvl="1"/>
            <a:r>
              <a:rPr lang="en-US" b="1" dirty="0"/>
              <a:t>Friction Sensitivity Test</a:t>
            </a:r>
          </a:p>
          <a:p>
            <a:pPr lvl="1"/>
            <a:r>
              <a:rPr lang="en-US" b="1" dirty="0"/>
              <a:t>Impact Sensitivity Test</a:t>
            </a:r>
          </a:p>
          <a:p>
            <a:pPr lvl="1"/>
            <a:r>
              <a:rPr lang="en-US" b="1" dirty="0"/>
              <a:t>ESD Sensitivity Test</a:t>
            </a:r>
          </a:p>
          <a:p>
            <a:pPr lvl="1"/>
            <a:r>
              <a:rPr lang="en-US" b="1" dirty="0"/>
              <a:t>Thermal Tests (SBAT)</a:t>
            </a:r>
          </a:p>
          <a:p>
            <a:r>
              <a:rPr lang="en-US" b="1" dirty="0"/>
              <a:t>Reactivity Testing </a:t>
            </a:r>
          </a:p>
          <a:p>
            <a:pPr lvl="1"/>
            <a:r>
              <a:rPr lang="en-US" b="1" dirty="0"/>
              <a:t>Critical Height</a:t>
            </a:r>
          </a:p>
          <a:p>
            <a:pPr lvl="1"/>
            <a:r>
              <a:rPr lang="en-US" b="1" dirty="0"/>
              <a:t>No. 8 Cap Sensitivity Test</a:t>
            </a:r>
          </a:p>
          <a:p>
            <a:pPr lvl="1"/>
            <a:r>
              <a:rPr lang="en-US" b="1" dirty="0"/>
              <a:t>NOL Card Gap Test</a:t>
            </a:r>
          </a:p>
          <a:p>
            <a:pPr lvl="1"/>
            <a:r>
              <a:rPr lang="en-US" b="1" dirty="0"/>
              <a:t>Small Scale Burn</a:t>
            </a:r>
          </a:p>
          <a:p>
            <a:pPr lvl="1"/>
            <a:r>
              <a:rPr lang="en-US" b="1" dirty="0"/>
              <a:t>etc.</a:t>
            </a:r>
          </a:p>
          <a:p>
            <a:r>
              <a:rPr lang="en-US" b="1" dirty="0"/>
              <a:t>Subscale, Bench-scale and full-scale simulation tests</a:t>
            </a:r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5138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0000"/>
                </a:solidFill>
                <a:latin typeface="Cambria" panose="02040503050406030204" pitchFamily="18" charset="0"/>
              </a:rPr>
              <a:t>Presentation Outline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</a:rPr>
              <a:t>Mulwala Redevelopment Project (MRP) introduction</a:t>
            </a:r>
          </a:p>
          <a:p>
            <a:pPr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</a:rPr>
              <a:t>SMS Approach:</a:t>
            </a:r>
          </a:p>
          <a:p>
            <a:pPr marL="914400" lvl="1" indent="-457200" fontAlgn="auto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i="1" dirty="0">
                <a:solidFill>
                  <a:srgbClr val="000000"/>
                </a:solidFill>
              </a:rPr>
              <a:t>Systematic Risk Assessment</a:t>
            </a:r>
          </a:p>
          <a:p>
            <a:pPr marL="914400" lvl="1" indent="-457200" fontAlgn="auto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i="1" dirty="0">
                <a:solidFill>
                  <a:srgbClr val="000000"/>
                </a:solidFill>
              </a:rPr>
              <a:t>In-Process Characterization &amp; Classification Testing</a:t>
            </a:r>
          </a:p>
          <a:p>
            <a:pPr marL="914400" lvl="1" indent="-457200" fontAlgn="auto">
              <a:spcBef>
                <a:spcPts val="18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2400" b="1" i="1" dirty="0">
                <a:solidFill>
                  <a:srgbClr val="000000"/>
                </a:solidFill>
              </a:rPr>
              <a:t>Applying Test Data to Minimize Risk</a:t>
            </a:r>
          </a:p>
          <a:p>
            <a:pPr fontAlgn="auto">
              <a:spcBef>
                <a:spcPts val="1800"/>
              </a:spcBef>
              <a:spcAft>
                <a:spcPts val="0"/>
              </a:spcAft>
              <a:defRPr/>
            </a:pPr>
            <a:r>
              <a:rPr lang="en-US" sz="2800" dirty="0">
                <a:solidFill>
                  <a:srgbClr val="000000"/>
                </a:solidFill>
              </a:rPr>
              <a:t>Summary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marL="457200" lvl="1" indent="0" fontAlgn="auto">
              <a:spcAft>
                <a:spcPts val="0"/>
              </a:spcAft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06821"/>
      </p:ext>
    </p:extLst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Friction Sensitivity Test (ABL)</a:t>
            </a:r>
            <a:endParaRPr lang="en-US" dirty="0"/>
          </a:p>
        </p:txBody>
      </p:sp>
      <p:pic>
        <p:nvPicPr>
          <p:cNvPr id="5" name="Picture 2" descr="friction fro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5993" y="1600201"/>
            <a:ext cx="5487807" cy="509386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riction whee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19" t="25977" r="27035" b="28277"/>
          <a:stretch/>
        </p:blipFill>
        <p:spPr bwMode="auto">
          <a:xfrm>
            <a:off x="6705600" y="1602179"/>
            <a:ext cx="3490546" cy="23382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108458" y="5647680"/>
            <a:ext cx="183736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Units:</a:t>
            </a:r>
            <a:r>
              <a:rPr lang="en-US" sz="2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N/m</a:t>
            </a:r>
            <a:r>
              <a:rPr lang="en-US" sz="2400" b="1" baseline="30000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</a:p>
          <a:p>
            <a:r>
              <a:rPr lang="en-US" b="1" baseline="30000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n-US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43799" y="4724401"/>
            <a:ext cx="30141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baseline="300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Force/area</a:t>
            </a:r>
          </a:p>
          <a:p>
            <a:r>
              <a:rPr lang="en-US" sz="3600" b="1" baseline="30000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@ velocity</a:t>
            </a:r>
          </a:p>
        </p:txBody>
      </p:sp>
    </p:spTree>
    <p:extLst>
      <p:ext uri="{BB962C8B-B14F-4D97-AF65-F5344CB8AC3E}">
        <p14:creationId xmlns:p14="http://schemas.microsoft.com/office/powerpoint/2010/main" val="22724948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ESD Sensitivity Test (ABL)</a:t>
            </a:r>
            <a:endParaRPr lang="en-US" dirty="0"/>
          </a:p>
        </p:txBody>
      </p:sp>
      <p:grpSp>
        <p:nvGrpSpPr>
          <p:cNvPr id="6" name="Group 10"/>
          <p:cNvGrpSpPr>
            <a:grpSpLocks/>
          </p:cNvGrpSpPr>
          <p:nvPr/>
        </p:nvGrpSpPr>
        <p:grpSpPr bwMode="auto">
          <a:xfrm>
            <a:off x="2961496" y="4044805"/>
            <a:ext cx="6269011" cy="2691098"/>
            <a:chOff x="0" y="1124"/>
            <a:chExt cx="5779" cy="3096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36"/>
              <a:ext cx="1350" cy="3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6" y="1128"/>
              <a:ext cx="1348" cy="3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1" y="1124"/>
              <a:ext cx="1356" cy="3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3" y="1136"/>
              <a:ext cx="1356" cy="3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31" b="8238"/>
          <a:stretch/>
        </p:blipFill>
        <p:spPr bwMode="auto">
          <a:xfrm>
            <a:off x="2002439" y="1622093"/>
            <a:ext cx="6400800" cy="221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277225" y="1708633"/>
            <a:ext cx="2400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E=½CV</a:t>
            </a:r>
            <a:r>
              <a:rPr lang="en-US" sz="4000" b="1" baseline="30000" dirty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529253" y="2267484"/>
            <a:ext cx="1813844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1905"/>
                <a:solidFill>
                  <a:schemeClr val="accent5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E=½QV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277225" y="2913815"/>
            <a:ext cx="2619375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Units:</a:t>
            </a:r>
            <a:r>
              <a:rPr lang="en-US" sz="24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Joules</a:t>
            </a:r>
          </a:p>
        </p:txBody>
      </p:sp>
    </p:spTree>
    <p:extLst>
      <p:ext uri="{BB962C8B-B14F-4D97-AF65-F5344CB8AC3E}">
        <p14:creationId xmlns:p14="http://schemas.microsoft.com/office/powerpoint/2010/main" val="70689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Impact Sensitivity Test (MBOM)</a:t>
            </a:r>
            <a:endParaRPr lang="en-US" dirty="0"/>
          </a:p>
        </p:txBody>
      </p:sp>
      <p:pic>
        <p:nvPicPr>
          <p:cNvPr id="7" name="Picture 3" descr="C:\TAG\0 - PPT\TCI\Reference\Impact Machine 06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3" t="9635" r="33132" b="4358"/>
          <a:stretch/>
        </p:blipFill>
        <p:spPr bwMode="auto">
          <a:xfrm>
            <a:off x="5154931" y="1584860"/>
            <a:ext cx="1580666" cy="51816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:\0-PROJECT\0004 - Test Equipment\0012 - MBOM Impact Machine\005 - MBOM Impact Machine Photos\Impact Machine 02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0" r="20005"/>
          <a:stretch/>
        </p:blipFill>
        <p:spPr bwMode="auto">
          <a:xfrm>
            <a:off x="7861857" y="2511514"/>
            <a:ext cx="1849770" cy="40957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>
            <a:stCxn id="7" idx="3"/>
          </p:cNvCxnSpPr>
          <p:nvPr/>
        </p:nvCxnSpPr>
        <p:spPr>
          <a:xfrm flipV="1">
            <a:off x="6735597" y="2511514"/>
            <a:ext cx="1126260" cy="16641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735597" y="5486400"/>
            <a:ext cx="1126260" cy="11208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359" y="1723274"/>
            <a:ext cx="2758072" cy="4904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35626" y="1546899"/>
            <a:ext cx="230223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Energy/Area</a:t>
            </a:r>
          </a:p>
          <a:p>
            <a:r>
              <a:rPr lang="en-US" sz="28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Units:</a:t>
            </a:r>
            <a:r>
              <a:rPr lang="en-US" sz="2800" b="1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J/m</a:t>
            </a:r>
            <a:r>
              <a:rPr lang="en-US" sz="2800" b="1" baseline="30000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  <a:endParaRPr lang="en-US" sz="2800" b="1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45044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Log Logistic Regression Plot</a:t>
            </a:r>
            <a:br>
              <a:rPr lang="en-US" b="1" dirty="0"/>
            </a:br>
            <a:r>
              <a:rPr lang="en-US" sz="3600" b="1" dirty="0">
                <a:solidFill>
                  <a:srgbClr val="AA1E2C"/>
                </a:solidFill>
              </a:rPr>
              <a:t>(Characteristic Curve)</a:t>
            </a:r>
            <a:endParaRPr lang="en-US" b="1" dirty="0">
              <a:solidFill>
                <a:srgbClr val="AA1E2C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981200" y="1752600"/>
          <a:ext cx="82296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661560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88952" cy="1371600"/>
          </a:xfrm>
          <a:noFill/>
          <a:ln/>
        </p:spPr>
        <p:txBody>
          <a:bodyPr>
            <a:normAutofit/>
          </a:bodyPr>
          <a:lstStyle/>
          <a:p>
            <a:r>
              <a:rPr lang="en-US" sz="3600" b="1" dirty="0"/>
              <a:t>In-Process Energies verses Material Response Data</a:t>
            </a:r>
            <a:endParaRPr lang="en-US" sz="4000" dirty="0"/>
          </a:p>
        </p:txBody>
      </p:sp>
      <p:grpSp>
        <p:nvGrpSpPr>
          <p:cNvPr id="2" name="Group 74"/>
          <p:cNvGrpSpPr/>
          <p:nvPr/>
        </p:nvGrpSpPr>
        <p:grpSpPr>
          <a:xfrm>
            <a:off x="1783378" y="1473740"/>
            <a:ext cx="8351222" cy="3817029"/>
            <a:chOff x="259378" y="806989"/>
            <a:chExt cx="8351222" cy="3817029"/>
          </a:xfrm>
        </p:grpSpPr>
        <p:grpSp>
          <p:nvGrpSpPr>
            <p:cNvPr id="3" name="Group 68"/>
            <p:cNvGrpSpPr/>
            <p:nvPr/>
          </p:nvGrpSpPr>
          <p:grpSpPr>
            <a:xfrm>
              <a:off x="259378" y="2839814"/>
              <a:ext cx="8351222" cy="1784204"/>
              <a:chOff x="259378" y="3525614"/>
              <a:chExt cx="8351222" cy="1784204"/>
            </a:xfrm>
          </p:grpSpPr>
          <p:sp>
            <p:nvSpPr>
              <p:cNvPr id="1603587" name="Line 3"/>
              <p:cNvSpPr>
                <a:spLocks noChangeShapeType="1"/>
              </p:cNvSpPr>
              <p:nvPr/>
            </p:nvSpPr>
            <p:spPr bwMode="auto">
              <a:xfrm>
                <a:off x="609600" y="4648200"/>
                <a:ext cx="8001000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03598" name="Rectangle 14"/>
              <p:cNvSpPr>
                <a:spLocks noChangeArrowheads="1"/>
              </p:cNvSpPr>
              <p:nvPr/>
            </p:nvSpPr>
            <p:spPr bwMode="auto">
              <a:xfrm>
                <a:off x="1066800" y="4724400"/>
                <a:ext cx="3276600" cy="3391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pPr eaLnBrk="0" hangingPunct="0"/>
                <a:r>
                  <a:rPr lang="en-US" sz="1600" dirty="0"/>
                  <a:t>Range of In-Process Energies</a:t>
                </a:r>
              </a:p>
            </p:txBody>
          </p:sp>
          <p:sp>
            <p:nvSpPr>
              <p:cNvPr id="1603599" name="Rectangle 15"/>
              <p:cNvSpPr>
                <a:spLocks noChangeArrowheads="1"/>
              </p:cNvSpPr>
              <p:nvPr/>
            </p:nvSpPr>
            <p:spPr bwMode="auto">
              <a:xfrm>
                <a:off x="4876799" y="4724400"/>
                <a:ext cx="3609975" cy="5854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>
                <a:spAutoFit/>
              </a:bodyPr>
              <a:lstStyle/>
              <a:p>
                <a:pPr eaLnBrk="0" hangingPunct="0"/>
                <a:r>
                  <a:rPr lang="en-US" sz="1600" dirty="0"/>
                  <a:t>Range of Energetic Material Response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 rot="16200000">
                <a:off x="-97450" y="3882442"/>
                <a:ext cx="10214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Probability</a:t>
                </a:r>
              </a:p>
            </p:txBody>
          </p:sp>
        </p:grpSp>
        <p:cxnSp>
          <p:nvCxnSpPr>
            <p:cNvPr id="73" name="Straight Arrow Connector 72"/>
            <p:cNvCxnSpPr/>
            <p:nvPr/>
          </p:nvCxnSpPr>
          <p:spPr>
            <a:xfrm>
              <a:off x="1828800" y="1399086"/>
              <a:ext cx="4267200" cy="0"/>
            </a:xfrm>
            <a:prstGeom prst="straightConnector1">
              <a:avLst/>
            </a:prstGeom>
            <a:ln>
              <a:solidFill>
                <a:schemeClr val="bg2">
                  <a:lumMod val="25000"/>
                </a:schemeClr>
              </a:solidFill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TextBox 73"/>
            <p:cNvSpPr txBox="1"/>
            <p:nvPr/>
          </p:nvSpPr>
          <p:spPr>
            <a:xfrm>
              <a:off x="1548342" y="806989"/>
              <a:ext cx="458010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Increasing Energy Level</a:t>
              </a:r>
            </a:p>
          </p:txBody>
        </p:sp>
      </p:grp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2066154825"/>
              </p:ext>
            </p:extLst>
          </p:nvPr>
        </p:nvGraphicFramePr>
        <p:xfrm>
          <a:off x="2036178" y="3276601"/>
          <a:ext cx="4593222" cy="1494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Freeform 22"/>
          <p:cNvSpPr/>
          <p:nvPr/>
        </p:nvSpPr>
        <p:spPr>
          <a:xfrm>
            <a:off x="4054122" y="2619376"/>
            <a:ext cx="5956652" cy="1997197"/>
          </a:xfrm>
          <a:custGeom>
            <a:avLst/>
            <a:gdLst>
              <a:gd name="connsiteX0" fmla="*/ 0 w 5956652"/>
              <a:gd name="connsiteY0" fmla="*/ 1997197 h 1997197"/>
              <a:gd name="connsiteX1" fmla="*/ 478971 w 5956652"/>
              <a:gd name="connsiteY1" fmla="*/ 1979780 h 1997197"/>
              <a:gd name="connsiteX2" fmla="*/ 775063 w 5956652"/>
              <a:gd name="connsiteY2" fmla="*/ 1901403 h 1997197"/>
              <a:gd name="connsiteX3" fmla="*/ 975360 w 5956652"/>
              <a:gd name="connsiteY3" fmla="*/ 1788191 h 1997197"/>
              <a:gd name="connsiteX4" fmla="*/ 1349829 w 5956652"/>
              <a:gd name="connsiteY4" fmla="*/ 1526934 h 1997197"/>
              <a:gd name="connsiteX5" fmla="*/ 1567543 w 5956652"/>
              <a:gd name="connsiteY5" fmla="*/ 1283094 h 1997197"/>
              <a:gd name="connsiteX6" fmla="*/ 1828800 w 5956652"/>
              <a:gd name="connsiteY6" fmla="*/ 987003 h 1997197"/>
              <a:gd name="connsiteX7" fmla="*/ 2002971 w 5956652"/>
              <a:gd name="connsiteY7" fmla="*/ 821540 h 1997197"/>
              <a:gd name="connsiteX8" fmla="*/ 2429691 w 5956652"/>
              <a:gd name="connsiteY8" fmla="*/ 473197 h 1997197"/>
              <a:gd name="connsiteX9" fmla="*/ 2899954 w 5956652"/>
              <a:gd name="connsiteY9" fmla="*/ 185814 h 1997197"/>
              <a:gd name="connsiteX10" fmla="*/ 3492137 w 5956652"/>
              <a:gd name="connsiteY10" fmla="*/ 37768 h 1997197"/>
              <a:gd name="connsiteX11" fmla="*/ 4162697 w 5956652"/>
              <a:gd name="connsiteY11" fmla="*/ 2934 h 1997197"/>
              <a:gd name="connsiteX12" fmla="*/ 5686697 w 5956652"/>
              <a:gd name="connsiteY12" fmla="*/ 2934 h 1997197"/>
              <a:gd name="connsiteX13" fmla="*/ 5947954 w 5956652"/>
              <a:gd name="connsiteY13" fmla="*/ 11643 h 1997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956652" h="1997197">
                <a:moveTo>
                  <a:pt x="0" y="1997197"/>
                </a:moveTo>
                <a:cubicBezTo>
                  <a:pt x="174897" y="1996471"/>
                  <a:pt x="349794" y="1995746"/>
                  <a:pt x="478971" y="1979780"/>
                </a:cubicBezTo>
                <a:cubicBezTo>
                  <a:pt x="608148" y="1963814"/>
                  <a:pt x="692332" y="1933334"/>
                  <a:pt x="775063" y="1901403"/>
                </a:cubicBezTo>
                <a:cubicBezTo>
                  <a:pt x="857794" y="1869472"/>
                  <a:pt x="879566" y="1850602"/>
                  <a:pt x="975360" y="1788191"/>
                </a:cubicBezTo>
                <a:cubicBezTo>
                  <a:pt x="1071154" y="1725780"/>
                  <a:pt x="1251132" y="1611117"/>
                  <a:pt x="1349829" y="1526934"/>
                </a:cubicBezTo>
                <a:cubicBezTo>
                  <a:pt x="1448526" y="1442751"/>
                  <a:pt x="1567543" y="1283094"/>
                  <a:pt x="1567543" y="1283094"/>
                </a:cubicBezTo>
                <a:cubicBezTo>
                  <a:pt x="1647372" y="1193105"/>
                  <a:pt x="1756229" y="1063929"/>
                  <a:pt x="1828800" y="987003"/>
                </a:cubicBezTo>
                <a:cubicBezTo>
                  <a:pt x="1901371" y="910077"/>
                  <a:pt x="1902823" y="907174"/>
                  <a:pt x="2002971" y="821540"/>
                </a:cubicBezTo>
                <a:cubicBezTo>
                  <a:pt x="2103119" y="735906"/>
                  <a:pt x="2280194" y="579151"/>
                  <a:pt x="2429691" y="473197"/>
                </a:cubicBezTo>
                <a:cubicBezTo>
                  <a:pt x="2579188" y="367243"/>
                  <a:pt x="2722880" y="258385"/>
                  <a:pt x="2899954" y="185814"/>
                </a:cubicBezTo>
                <a:cubicBezTo>
                  <a:pt x="3077028" y="113243"/>
                  <a:pt x="3281680" y="68248"/>
                  <a:pt x="3492137" y="37768"/>
                </a:cubicBezTo>
                <a:cubicBezTo>
                  <a:pt x="3702594" y="7288"/>
                  <a:pt x="3796937" y="8740"/>
                  <a:pt x="4162697" y="2934"/>
                </a:cubicBezTo>
                <a:cubicBezTo>
                  <a:pt x="4528457" y="-2872"/>
                  <a:pt x="5389154" y="1483"/>
                  <a:pt x="5686697" y="2934"/>
                </a:cubicBezTo>
                <a:cubicBezTo>
                  <a:pt x="5984240" y="4385"/>
                  <a:pt x="5966097" y="8014"/>
                  <a:pt x="5947954" y="11643"/>
                </a:cubicBezTo>
              </a:path>
            </a:pathLst>
          </a:custGeom>
          <a:ln w="38100">
            <a:solidFill>
              <a:srgbClr val="AA1E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777926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Thermal Sensitivity Test (SBAT)</a:t>
            </a:r>
            <a:br>
              <a:rPr lang="en-US" b="1" dirty="0"/>
            </a:br>
            <a:r>
              <a:rPr lang="en-US" sz="3200" b="1" dirty="0"/>
              <a:t>Simulated Bulk Auto-ignition Temperature</a:t>
            </a:r>
            <a:endParaRPr lang="en-US" sz="3200" dirty="0"/>
          </a:p>
        </p:txBody>
      </p:sp>
      <p:pic>
        <p:nvPicPr>
          <p:cNvPr id="12" name="Picture 3" descr="C:\TAG\0 - PPT\TCI\Reference\Thermal Stability Test Using the SBAT Apparatus (March 12)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77"/>
          <a:stretch/>
        </p:blipFill>
        <p:spPr bwMode="auto">
          <a:xfrm>
            <a:off x="6553201" y="1752600"/>
            <a:ext cx="357850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BA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26" b="5263"/>
          <a:stretch/>
        </p:blipFill>
        <p:spPr bwMode="auto">
          <a:xfrm>
            <a:off x="1904999" y="1752600"/>
            <a:ext cx="3890962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BAT Close-u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244" y="4357256"/>
            <a:ext cx="3038475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8837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400" dirty="0"/>
              <a:t>SBAT Applications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752600"/>
            <a:ext cx="11049000" cy="4572000"/>
          </a:xfrm>
        </p:spPr>
        <p:txBody>
          <a:bodyPr/>
          <a:lstStyle/>
          <a:p>
            <a:r>
              <a:rPr lang="en-US" altLang="en-US" sz="2800" dirty="0"/>
              <a:t>Determination of conservative auto-ignition temperature (bulk AIT value)</a:t>
            </a:r>
          </a:p>
          <a:p>
            <a:r>
              <a:rPr lang="en-US" altLang="en-US" sz="2800" dirty="0"/>
              <a:t>Determination of time to ignition at temperatures below AIT (isothermal run mode)</a:t>
            </a:r>
          </a:p>
          <a:p>
            <a:r>
              <a:rPr lang="en-US" altLang="en-US" sz="2800" dirty="0"/>
              <a:t>Conservative compatibility testing</a:t>
            </a:r>
          </a:p>
          <a:p>
            <a:r>
              <a:rPr lang="en-US" altLang="en-US" sz="2800" dirty="0"/>
              <a:t>Thermal Stability Testing</a:t>
            </a:r>
          </a:p>
          <a:p>
            <a:pPr lvl="1"/>
            <a:r>
              <a:rPr lang="en-US" altLang="en-US" sz="2400" dirty="0"/>
              <a:t>Safe: Minimized exposure)</a:t>
            </a:r>
          </a:p>
          <a:p>
            <a:r>
              <a:rPr lang="en-US" altLang="en-US" sz="2800" dirty="0"/>
              <a:t>Complete vacuum thermal stability (with upgrade)</a:t>
            </a: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395619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12192000" cy="1371600"/>
          </a:xfrm>
        </p:spPr>
        <p:txBody>
          <a:bodyPr/>
          <a:lstStyle/>
          <a:p>
            <a:r>
              <a:rPr lang="en-US" altLang="en-US" dirty="0"/>
              <a:t>DSC, SBAT, and ARC </a:t>
            </a:r>
            <a:br>
              <a:rPr lang="en-US" altLang="en-US" dirty="0"/>
            </a:br>
            <a:r>
              <a:rPr lang="en-US" altLang="en-US" sz="4000" dirty="0"/>
              <a:t>AIT Temperatures</a:t>
            </a:r>
            <a:endParaRPr lang="en-US" altLang="en-US" dirty="0"/>
          </a:p>
        </p:txBody>
      </p:sp>
      <p:pic>
        <p:nvPicPr>
          <p:cNvPr id="1024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1905001"/>
            <a:ext cx="7858125" cy="4453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20724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Critical Height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sz="2400" b="1" dirty="0"/>
              <a:t>Fastest burning Propellants tested</a:t>
            </a:r>
          </a:p>
          <a:p>
            <a:pPr lvl="1"/>
            <a:r>
              <a:rPr lang="en-US" sz="2400" b="1" dirty="0"/>
              <a:t>Worst case geometry determined to be a 1 to 1 ratio of diameter to height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6003635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17409" name="Picture 1" descr="DSC00210"/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3" t="29783" r="20045" b="14390"/>
          <a:stretch/>
        </p:blipFill>
        <p:spPr bwMode="auto">
          <a:xfrm>
            <a:off x="1752601" y="3819647"/>
            <a:ext cx="1716911" cy="2495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DSC0024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7" r="10599"/>
          <a:stretch/>
        </p:blipFill>
        <p:spPr bwMode="auto">
          <a:xfrm>
            <a:off x="3657600" y="3819647"/>
            <a:ext cx="307589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DSC0024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5" r="3709"/>
          <a:stretch/>
        </p:blipFill>
        <p:spPr bwMode="auto">
          <a:xfrm>
            <a:off x="6934201" y="3826421"/>
            <a:ext cx="3472829" cy="2482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10887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Bulk Confined Sonotube™ Testing</a:t>
            </a:r>
            <a:endParaRPr lang="en-US" sz="4000" dirty="0"/>
          </a:p>
        </p:txBody>
      </p:sp>
      <p:pic>
        <p:nvPicPr>
          <p:cNvPr id="16386" name="Picture 2" descr="DSC0061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53" r="7727"/>
          <a:stretch/>
        </p:blipFill>
        <p:spPr bwMode="auto">
          <a:xfrm>
            <a:off x="7473805" y="1634235"/>
            <a:ext cx="2773765" cy="237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DSC0089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3805" y="4073525"/>
            <a:ext cx="2773765" cy="2377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726929" y="3019424"/>
            <a:ext cx="5486400" cy="3838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Bulk Confined Sonotube™ testing</a:t>
            </a:r>
          </a:p>
          <a:p>
            <a:pPr lvl="1"/>
            <a:r>
              <a:rPr lang="en-US" b="1" dirty="0"/>
              <a:t>Excess confinement of bulk propellant</a:t>
            </a:r>
          </a:p>
          <a:p>
            <a:pPr lvl="1"/>
            <a:r>
              <a:rPr lang="en-US" b="1" dirty="0"/>
              <a:t>Larger Scale Critical Height</a:t>
            </a:r>
          </a:p>
          <a:p>
            <a:pPr lvl="1"/>
            <a:r>
              <a:rPr lang="en-US" b="1" dirty="0"/>
              <a:t>Surrounded by Sand bags 295kg per pallet</a:t>
            </a:r>
          </a:p>
          <a:p>
            <a:pPr lvl="1"/>
            <a:r>
              <a:rPr lang="en-US" b="1" dirty="0"/>
              <a:t>254mm diameter (10in) (concrete forming tube)</a:t>
            </a:r>
          </a:p>
          <a:p>
            <a:pPr lvl="1"/>
            <a:r>
              <a:rPr lang="en-US" b="1" dirty="0"/>
              <a:t>Limit: 700mm bed depth &amp; 600mm head space</a:t>
            </a:r>
          </a:p>
          <a:p>
            <a:r>
              <a:rPr lang="en-US" b="1" dirty="0"/>
              <a:t>In Process Applications</a:t>
            </a:r>
          </a:p>
          <a:p>
            <a:pPr lvl="1"/>
            <a:r>
              <a:rPr lang="en-US" b="1" dirty="0"/>
              <a:t>Validation of small scale critical height results</a:t>
            </a:r>
          </a:p>
          <a:p>
            <a:pPr lvl="1"/>
            <a:r>
              <a:rPr lang="en-US" b="1" dirty="0"/>
              <a:t>Ribbon blender</a:t>
            </a:r>
          </a:p>
          <a:p>
            <a:pPr lvl="1"/>
            <a:r>
              <a:rPr lang="en-US" b="1" dirty="0"/>
              <a:t>Propellant Dryer</a:t>
            </a:r>
          </a:p>
          <a:p>
            <a:pPr lvl="1"/>
            <a:r>
              <a:rPr lang="en-US" b="1" dirty="0"/>
              <a:t>Feed hoppers</a:t>
            </a:r>
          </a:p>
          <a:p>
            <a:pPr lvl="1"/>
            <a:r>
              <a:rPr lang="en-US" b="1" dirty="0"/>
              <a:t>Bulk bag configuration in storage magazines</a:t>
            </a:r>
          </a:p>
          <a:p>
            <a:pPr lvl="1"/>
            <a:r>
              <a:rPr lang="en-US" b="1" dirty="0"/>
              <a:t>Storage and transport containers</a:t>
            </a:r>
          </a:p>
          <a:p>
            <a:pPr lvl="1"/>
            <a:endParaRPr lang="en-US" b="1" dirty="0"/>
          </a:p>
        </p:txBody>
      </p:sp>
      <p:grpSp>
        <p:nvGrpSpPr>
          <p:cNvPr id="26" name="Group 25"/>
          <p:cNvGrpSpPr/>
          <p:nvPr/>
        </p:nvGrpSpPr>
        <p:grpSpPr>
          <a:xfrm>
            <a:off x="2384892" y="1676402"/>
            <a:ext cx="3939709" cy="1447799"/>
            <a:chOff x="638175" y="1190625"/>
            <a:chExt cx="4498975" cy="1781175"/>
          </a:xfrm>
        </p:grpSpPr>
        <p:pic>
          <p:nvPicPr>
            <p:cNvPr id="4114" name="Picture 1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35" t="20645" r="15759" b="13199"/>
            <a:stretch>
              <a:fillRect/>
            </a:stretch>
          </p:blipFill>
          <p:spPr bwMode="auto">
            <a:xfrm>
              <a:off x="3194050" y="1190625"/>
              <a:ext cx="1943100" cy="1781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9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175" y="1219199"/>
              <a:ext cx="2381250" cy="1647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6003635" y="393414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6003635" y="622014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1524001" y="2606159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/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088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044280"/>
            <a:ext cx="1219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MRP Introduction</a:t>
            </a:r>
          </a:p>
        </p:txBody>
      </p:sp>
    </p:spTree>
    <p:extLst>
      <p:ext uri="{BB962C8B-B14F-4D97-AF65-F5344CB8AC3E}">
        <p14:creationId xmlns:p14="http://schemas.microsoft.com/office/powerpoint/2010/main" val="22269785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Process Simulation Modeling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5257800" cy="4953000"/>
          </a:xfrm>
        </p:spPr>
        <p:txBody>
          <a:bodyPr>
            <a:normAutofit/>
          </a:bodyPr>
          <a:lstStyle/>
          <a:p>
            <a:r>
              <a:rPr lang="en-US" sz="2800" dirty="0"/>
              <a:t>Blast Modeling on </a:t>
            </a:r>
            <a:r>
              <a:rPr lang="en-US" sz="2800" b="1" dirty="0"/>
              <a:t>select equipment </a:t>
            </a:r>
            <a:r>
              <a:rPr lang="en-US" sz="2800" dirty="0"/>
              <a:t>using </a:t>
            </a:r>
            <a:r>
              <a:rPr lang="en-US" sz="2800" b="1" dirty="0">
                <a:solidFill>
                  <a:srgbClr val="AA1E2C"/>
                </a:solidFill>
              </a:rPr>
              <a:t>Integrated</a:t>
            </a:r>
            <a:r>
              <a:rPr lang="en-US" sz="2800" dirty="0"/>
              <a:t> </a:t>
            </a:r>
            <a:r>
              <a:rPr lang="en-US" sz="2800" b="1" dirty="0">
                <a:solidFill>
                  <a:srgbClr val="AA1E2C"/>
                </a:solidFill>
              </a:rPr>
              <a:t>Violence Model (IVM)</a:t>
            </a:r>
          </a:p>
          <a:p>
            <a:r>
              <a:rPr lang="en-US" sz="2800" dirty="0"/>
              <a:t>Inputs to model: characteristics </a:t>
            </a:r>
            <a:r>
              <a:rPr lang="en-US" sz="2800" b="1" u="sng" dirty="0"/>
              <a:t>determined by testing </a:t>
            </a:r>
            <a:r>
              <a:rPr lang="en-US" sz="2800" dirty="0"/>
              <a:t>of propellants</a:t>
            </a:r>
          </a:p>
          <a:p>
            <a:r>
              <a:rPr lang="en-US" sz="2800" b="1" dirty="0">
                <a:solidFill>
                  <a:srgbClr val="AA1E2C"/>
                </a:solidFill>
              </a:rPr>
              <a:t>Verification of designs</a:t>
            </a:r>
          </a:p>
          <a:p>
            <a:pPr lvl="1"/>
            <a:r>
              <a:rPr lang="en-US" sz="2000" dirty="0"/>
              <a:t>Dryer</a:t>
            </a:r>
          </a:p>
          <a:p>
            <a:pPr lvl="1"/>
            <a:r>
              <a:rPr lang="en-US" sz="2000" dirty="0"/>
              <a:t>Ribbon blender</a:t>
            </a:r>
          </a:p>
          <a:p>
            <a:pPr marL="457200" lvl="1" indent="0">
              <a:buNone/>
            </a:pP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5867400" y="2209800"/>
            <a:ext cx="5257800" cy="4038600"/>
            <a:chOff x="2819400" y="2667000"/>
            <a:chExt cx="4191000" cy="372122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2667000"/>
              <a:ext cx="4191000" cy="1857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9400" y="4524333"/>
              <a:ext cx="4191000" cy="18638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49669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Process Example</a:t>
            </a:r>
            <a:br>
              <a:rPr lang="en-US" b="1" dirty="0"/>
            </a:br>
            <a:r>
              <a:rPr lang="en-US" sz="3600" b="1" dirty="0">
                <a:solidFill>
                  <a:srgbClr val="FF0000"/>
                </a:solidFill>
              </a:rPr>
              <a:t>Propellant Feeder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Safeguards based on test data</a:t>
            </a:r>
          </a:p>
          <a:p>
            <a:pPr lvl="1"/>
            <a:r>
              <a:rPr lang="en-US" b="1" dirty="0"/>
              <a:t>Steel hopper changed to a venting canvass hopper due to confinement</a:t>
            </a:r>
          </a:p>
          <a:p>
            <a:pPr lvl="1"/>
            <a:r>
              <a:rPr lang="en-US" b="1" dirty="0"/>
              <a:t>Steel parts such as screw, chute and discharge disk changed to a plastic due to friction and impact stimulus</a:t>
            </a:r>
          </a:p>
          <a:p>
            <a:pPr lvl="1"/>
            <a:r>
              <a:rPr lang="en-US" b="1" dirty="0"/>
              <a:t>Plastics tested to ensure ESD within safe limits</a:t>
            </a:r>
          </a:p>
          <a:p>
            <a:pPr lvl="1"/>
            <a:r>
              <a:rPr lang="en-US" b="1" dirty="0"/>
              <a:t>Max fill of a 1:1 ratio of diameter to height (critical height) with additional level controls &amp; interlock</a:t>
            </a:r>
          </a:p>
          <a:p>
            <a:pPr lvl="1"/>
            <a:r>
              <a:rPr lang="en-US" b="1" dirty="0"/>
              <a:t>Speed of screw limited to reduce friction and impact stimulus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381000"/>
            <a:ext cx="1527018" cy="2162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5484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Process Example</a:t>
            </a:r>
            <a:br>
              <a:rPr lang="en-US" b="1" dirty="0"/>
            </a:br>
            <a:r>
              <a:rPr lang="en-US" sz="3200" b="1" dirty="0">
                <a:solidFill>
                  <a:srgbClr val="A50021"/>
                </a:solidFill>
              </a:rPr>
              <a:t>Propellant Feeder</a:t>
            </a:r>
            <a:endParaRPr lang="en-US" b="1" dirty="0">
              <a:solidFill>
                <a:srgbClr val="A5002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90425"/>
            <a:ext cx="3681569" cy="4925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90914" y="1590424"/>
            <a:ext cx="3162686" cy="492267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20813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88825" cy="1371600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</a:rPr>
              <a:t>Testing Video</a:t>
            </a:r>
            <a:br>
              <a:rPr lang="en-US" b="1" dirty="0">
                <a:latin typeface="Cambria" panose="02040503050406030204" pitchFamily="18" charset="0"/>
              </a:rPr>
            </a:br>
            <a:r>
              <a:rPr lang="en-US" b="1" dirty="0">
                <a:latin typeface="Cambria" panose="02040503050406030204" pitchFamily="18" charset="0"/>
              </a:rPr>
              <a:t>Propellant Feeder</a:t>
            </a:r>
          </a:p>
        </p:txBody>
      </p:sp>
      <p:pic>
        <p:nvPicPr>
          <p:cNvPr id="3" name="TCI1-3623 Type Test Master Edit.wmv">
            <a:hlinkClick r:id="" action="ppaction://media"/>
          </p:cNvPr>
          <p:cNvPicPr>
            <a:picLocks noGrp="1" noChangeAspect="1"/>
          </p:cNvPicPr>
          <p:nvPr>
            <p:ph sz="quarter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51881" y="1676400"/>
            <a:ext cx="7488238" cy="4211638"/>
          </a:xfrm>
        </p:spPr>
      </p:pic>
    </p:spTree>
    <p:extLst>
      <p:ext uri="{BB962C8B-B14F-4D97-AF65-F5344CB8AC3E}">
        <p14:creationId xmlns:p14="http://schemas.microsoft.com/office/powerpoint/2010/main" val="355203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Process Example</a:t>
            </a:r>
            <a:br>
              <a:rPr lang="en-US" b="1" dirty="0"/>
            </a:br>
            <a:r>
              <a:rPr lang="en-US" sz="3200" b="1" dirty="0">
                <a:solidFill>
                  <a:srgbClr val="A50021"/>
                </a:solidFill>
              </a:rPr>
              <a:t>Propellant Feed Hopper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Receiving vessel from glazing ribbon blender</a:t>
            </a:r>
          </a:p>
          <a:p>
            <a:r>
              <a:rPr lang="en-US" b="1" dirty="0"/>
              <a:t>Holds up to 600kg of glazed propellant</a:t>
            </a:r>
          </a:p>
          <a:p>
            <a:r>
              <a:rPr lang="en-US" b="1" dirty="0"/>
              <a:t>Design based on previous testing performed by Australian Munitions on blending hopper</a:t>
            </a:r>
          </a:p>
          <a:p>
            <a:pPr lvl="1"/>
            <a:r>
              <a:rPr lang="en-US" b="1" dirty="0"/>
              <a:t>Angle of hopper sides</a:t>
            </a:r>
          </a:p>
          <a:p>
            <a:pPr lvl="1"/>
            <a:r>
              <a:rPr lang="en-US" b="1" dirty="0"/>
              <a:t>Size of original canvas vent and feed chute</a:t>
            </a:r>
          </a:p>
        </p:txBody>
      </p:sp>
    </p:spTree>
    <p:extLst>
      <p:ext uri="{BB962C8B-B14F-4D97-AF65-F5344CB8AC3E}">
        <p14:creationId xmlns:p14="http://schemas.microsoft.com/office/powerpoint/2010/main" val="27715974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88825" cy="1371600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</a:rPr>
              <a:t>Testing Video</a:t>
            </a:r>
            <a:br>
              <a:rPr lang="en-US" b="1" dirty="0">
                <a:latin typeface="Cambria" panose="02040503050406030204" pitchFamily="18" charset="0"/>
              </a:rPr>
            </a:br>
            <a:r>
              <a:rPr lang="en-US" b="1" dirty="0">
                <a:latin typeface="Cambria" panose="02040503050406030204" pitchFamily="18" charset="0"/>
              </a:rPr>
              <a:t>Propellant Hopper</a:t>
            </a:r>
            <a:endParaRPr lang="en-US" dirty="0">
              <a:latin typeface="Cambria" panose="02040503050406030204" pitchFamily="18" charset="0"/>
            </a:endParaRPr>
          </a:p>
        </p:txBody>
      </p:sp>
      <p:pic>
        <p:nvPicPr>
          <p:cNvPr id="4" name="SMS 2015 Vegas Pro Templat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0" y="1676400"/>
            <a:ext cx="7543800" cy="424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2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752601"/>
            <a:ext cx="12191999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82775" indent="-457200" algn="l" eaLnBrk="1" hangingPunct="1">
              <a:tabLst>
                <a:tab pos="1657350" algn="l"/>
              </a:tabLst>
            </a:pPr>
            <a:r>
              <a:rPr lang="en-US" sz="4000" b="1" dirty="0">
                <a:solidFill>
                  <a:srgbClr val="AA1E2C"/>
                </a:solidFill>
                <a:latin typeface="Cambria" panose="02040503050406030204" pitchFamily="18" charset="0"/>
              </a:rPr>
              <a:t>SMS Approach:</a:t>
            </a:r>
          </a:p>
          <a:p>
            <a:pPr marL="1882775" indent="-457200" algn="l" eaLnBrk="1" hangingPunct="1">
              <a:tabLst>
                <a:tab pos="1657350" algn="l"/>
              </a:tabLst>
            </a:pPr>
            <a:endParaRPr lang="en-US" sz="2400" b="1" dirty="0">
              <a:solidFill>
                <a:srgbClr val="AA1E2C"/>
              </a:solidFill>
            </a:endParaRPr>
          </a:p>
          <a:p>
            <a:pPr marL="1882775" lvl="1" indent="-457200" algn="l">
              <a:spcBef>
                <a:spcPts val="1200"/>
              </a:spcBef>
              <a:buFont typeface="+mj-lt"/>
              <a:buAutoNum type="arabicPeriod"/>
              <a:tabLst>
                <a:tab pos="1657350" algn="l"/>
              </a:tabLst>
            </a:pPr>
            <a:r>
              <a:rPr lang="en-US" sz="2800" b="1" i="1" dirty="0">
                <a:solidFill>
                  <a:srgbClr val="000000"/>
                </a:solidFill>
              </a:rPr>
              <a:t>Systematic Risk Assessment</a:t>
            </a:r>
          </a:p>
          <a:p>
            <a:pPr marL="1882775" lvl="1" indent="-457200" algn="l">
              <a:spcBef>
                <a:spcPts val="1200"/>
              </a:spcBef>
              <a:buFont typeface="+mj-lt"/>
              <a:buAutoNum type="arabicPeriod"/>
              <a:tabLst>
                <a:tab pos="1657350" algn="l"/>
              </a:tabLst>
            </a:pPr>
            <a:r>
              <a:rPr lang="en-US" sz="2800" b="1" i="1" dirty="0">
                <a:solidFill>
                  <a:srgbClr val="000000"/>
                </a:solidFill>
              </a:rPr>
              <a:t>In-Process Characterization &amp; Classification Testing</a:t>
            </a:r>
          </a:p>
          <a:p>
            <a:pPr marL="1882775" lvl="1" indent="-457200" algn="l" fontAlgn="auto"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tabLst>
                <a:tab pos="1657350" algn="l"/>
              </a:tabLst>
              <a:defRPr/>
            </a:pPr>
            <a:r>
              <a:rPr lang="en-US" b="1" i="1" dirty="0">
                <a:solidFill>
                  <a:srgbClr val="00B050"/>
                </a:solidFill>
              </a:rPr>
              <a:t>Applying Test Data to Minimize Risk</a:t>
            </a:r>
          </a:p>
        </p:txBody>
      </p:sp>
    </p:spTree>
    <p:extLst>
      <p:ext uri="{BB962C8B-B14F-4D97-AF65-F5344CB8AC3E}">
        <p14:creationId xmlns:p14="http://schemas.microsoft.com/office/powerpoint/2010/main" val="557072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2057400"/>
            <a:ext cx="7620000" cy="4800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en-US" sz="2800" dirty="0"/>
              <a:t>   </a:t>
            </a:r>
            <a:endParaRPr lang="en-US" altLang="en-US" sz="3300" dirty="0"/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22872206-CA33-458D-A765-BFB762DF426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350"/>
            <a:ext cx="12188825" cy="12811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dirty="0"/>
              <a:t>Elements of a Successful</a:t>
            </a:r>
            <a:br>
              <a:rPr lang="en-US" altLang="en-US" dirty="0"/>
            </a:br>
            <a:r>
              <a:rPr lang="en-US" altLang="en-US" dirty="0"/>
              <a:t>Risk Management Program</a:t>
            </a:r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131888"/>
            <a:ext cx="9448800" cy="572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4853442" y="1287463"/>
            <a:ext cx="2286000" cy="16843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767950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/>
              <a:t>Accurate &amp; Systematic Risk Assessment is “KEY” to: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Identifying </a:t>
            </a:r>
            <a:r>
              <a:rPr lang="en-US" sz="2400" b="1" i="1" dirty="0">
                <a:solidFill>
                  <a:srgbClr val="AA1E2C"/>
                </a:solidFill>
              </a:rPr>
              <a:t>normal</a:t>
            </a:r>
            <a:r>
              <a:rPr lang="en-US" sz="2400" dirty="0"/>
              <a:t> and </a:t>
            </a:r>
            <a:r>
              <a:rPr lang="en-US" sz="2400" b="1" i="1" dirty="0">
                <a:solidFill>
                  <a:srgbClr val="AA1E2C"/>
                </a:solidFill>
              </a:rPr>
              <a:t>abnormal process energies </a:t>
            </a:r>
            <a:r>
              <a:rPr lang="en-US" sz="2400" dirty="0"/>
              <a:t>and </a:t>
            </a:r>
            <a:r>
              <a:rPr lang="en-US" sz="2400" b="1" i="1" dirty="0">
                <a:solidFill>
                  <a:srgbClr val="AA1E2C"/>
                </a:solidFill>
              </a:rPr>
              <a:t>process conditions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Identifying </a:t>
            </a:r>
            <a:r>
              <a:rPr lang="en-US" sz="2400" b="1" i="1" dirty="0">
                <a:solidFill>
                  <a:srgbClr val="AA1E2C"/>
                </a:solidFill>
              </a:rPr>
              <a:t>proper sensitivity &amp; reactivity testing </a:t>
            </a:r>
            <a:r>
              <a:rPr lang="en-US" sz="2400" dirty="0"/>
              <a:t>and </a:t>
            </a:r>
            <a:r>
              <a:rPr lang="en-US" sz="2400" b="1" i="1" dirty="0">
                <a:solidFill>
                  <a:srgbClr val="AA1E2C"/>
                </a:solidFill>
              </a:rPr>
              <a:t>testing parameters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In-Process Sensitivity and Reactivity Testing </a:t>
            </a:r>
            <a:r>
              <a:rPr lang="en-US" sz="2800" b="1" u="sng" dirty="0">
                <a:solidFill>
                  <a:srgbClr val="AA1E2C"/>
                </a:solidFill>
              </a:rPr>
              <a:t>coupled</a:t>
            </a:r>
            <a:r>
              <a:rPr lang="en-US" sz="2800" dirty="0"/>
              <a:t> with </a:t>
            </a:r>
            <a:r>
              <a:rPr lang="en-US" sz="2800" b="1" dirty="0"/>
              <a:t>Risk Assessment provide proper Design Specifications for:</a:t>
            </a:r>
          </a:p>
          <a:p>
            <a:pPr lvl="1">
              <a:lnSpc>
                <a:spcPct val="90000"/>
              </a:lnSpc>
            </a:pPr>
            <a:r>
              <a:rPr lang="en-US" sz="2400" b="1" dirty="0"/>
              <a:t>Process equipment</a:t>
            </a:r>
          </a:p>
          <a:p>
            <a:pPr lvl="1">
              <a:lnSpc>
                <a:spcPct val="90000"/>
              </a:lnSpc>
            </a:pPr>
            <a:r>
              <a:rPr lang="en-US" sz="2400" b="1" dirty="0"/>
              <a:t>Control Systems</a:t>
            </a:r>
          </a:p>
          <a:p>
            <a:pPr lvl="1">
              <a:lnSpc>
                <a:spcPct val="90000"/>
              </a:lnSpc>
            </a:pPr>
            <a:r>
              <a:rPr lang="en-US" sz="2400" b="1" dirty="0"/>
              <a:t>Facility Siting</a:t>
            </a:r>
          </a:p>
          <a:p>
            <a:pPr lvl="1">
              <a:lnSpc>
                <a:spcPct val="90000"/>
              </a:lnSpc>
            </a:pPr>
            <a:r>
              <a:rPr lang="en-US" sz="2400" b="1" dirty="0"/>
              <a:t>Manufacturing Facilities, Barricades, Shielding…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88364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/>
              <a:t>Systematic Risk Assessment, Testing, and Management Systems Work!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MRP Design, Construction, &amp; Qualification </a:t>
            </a:r>
            <a:r>
              <a:rPr lang="en-US" sz="2800" b="1" u="sng" dirty="0"/>
              <a:t>Completed</a:t>
            </a:r>
          </a:p>
          <a:p>
            <a:pPr lvl="2">
              <a:lnSpc>
                <a:spcPct val="90000"/>
              </a:lnSpc>
            </a:pPr>
            <a:r>
              <a:rPr lang="en-US" b="1" dirty="0">
                <a:solidFill>
                  <a:srgbClr val="AA1E2C"/>
                </a:solidFill>
              </a:rPr>
              <a:t>2.8 Million Man Hours without LTI (1089 Days)</a:t>
            </a:r>
          </a:p>
          <a:p>
            <a:pPr lvl="2">
              <a:lnSpc>
                <a:spcPct val="90000"/>
              </a:lnSpc>
            </a:pPr>
            <a:r>
              <a:rPr lang="en-US" b="1" dirty="0">
                <a:solidFill>
                  <a:srgbClr val="AA1E2C"/>
                </a:solidFill>
              </a:rPr>
              <a:t>No explosive events</a:t>
            </a:r>
          </a:p>
          <a:p>
            <a:pPr>
              <a:lnSpc>
                <a:spcPct val="90000"/>
              </a:lnSpc>
            </a:pPr>
            <a:endParaRPr lang="en-US" b="1" dirty="0"/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129183" y="3812416"/>
            <a:ext cx="4163983" cy="2908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3012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12192000" cy="1201738"/>
          </a:xfrm>
        </p:spPr>
        <p:txBody>
          <a:bodyPr/>
          <a:lstStyle/>
          <a:p>
            <a:r>
              <a:rPr lang="en-US" sz="4000" b="1" dirty="0">
                <a:solidFill>
                  <a:srgbClr val="000000"/>
                </a:solidFill>
                <a:latin typeface="Cambria" panose="02040503050406030204" pitchFamily="18" charset="0"/>
              </a:rPr>
              <a:t>Mulwala Redevelopment Project (MRP) - ADoD</a:t>
            </a:r>
          </a:p>
        </p:txBody>
      </p:sp>
      <p:pic>
        <p:nvPicPr>
          <p:cNvPr id="1945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66800"/>
            <a:ext cx="7848600" cy="567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016712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2055" y="2324127"/>
            <a:ext cx="6207891" cy="220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946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6858000" cy="2048733"/>
          </a:xfrm>
        </p:spPr>
        <p:txBody>
          <a:bodyPr/>
          <a:lstStyle/>
          <a:p>
            <a:pPr marL="347663" indent="-347663">
              <a:defRPr/>
            </a:pPr>
            <a:r>
              <a:rPr lang="en-AU" sz="2400" dirty="0"/>
              <a:t>An Australian Department of Defence contract to design, construct, commission, and qualify a 530 tonnes per year single-base propellant process plant.  Upgrading the munitions factory that was built in the 1940’s to support World War II.  </a:t>
            </a:r>
          </a:p>
          <a:p>
            <a:pPr marL="0" indent="0">
              <a:buNone/>
              <a:defRPr/>
            </a:pPr>
            <a:endParaRPr lang="en-AU" sz="2000" dirty="0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dirty="0"/>
              <a:t>Mulwala Redevelopment Project</a:t>
            </a:r>
          </a:p>
        </p:txBody>
      </p:sp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29200" y="6094414"/>
            <a:ext cx="159385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9" descr="ausgovarms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8858024" y="2457588"/>
            <a:ext cx="1820863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85800" y="4217988"/>
            <a:ext cx="9982201" cy="2732085"/>
            <a:chOff x="0" y="3621567"/>
            <a:chExt cx="9155678" cy="1751649"/>
          </a:xfrm>
        </p:grpSpPr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12702" y="3794672"/>
              <a:ext cx="1871778" cy="13737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3719743" y="3809717"/>
              <a:ext cx="1835263" cy="1358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1" name="Picture 20"/>
            <p:cNvPicPr/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1884479" y="3809717"/>
              <a:ext cx="1835263" cy="1358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1"/>
            <p:cNvPicPr/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7352167" y="3794672"/>
              <a:ext cx="1803511" cy="137370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9" cstate="email"/>
            <a:srcRect/>
            <a:stretch>
              <a:fillRect/>
            </a:stretch>
          </p:blipFill>
          <p:spPr bwMode="auto">
            <a:xfrm>
              <a:off x="5634386" y="3809717"/>
              <a:ext cx="1835263" cy="135865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4" name="Rectangle 23"/>
            <p:cNvSpPr/>
            <p:nvPr/>
          </p:nvSpPr>
          <p:spPr>
            <a:xfrm>
              <a:off x="0" y="5108197"/>
              <a:ext cx="9149328" cy="26501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AU" dirty="0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1" y="3621567"/>
              <a:ext cx="9148816" cy="201938"/>
              <a:chOff x="-36512" y="3634951"/>
              <a:chExt cx="9148816" cy="153126"/>
            </a:xfrm>
            <a:solidFill>
              <a:schemeClr val="accent1">
                <a:lumMod val="20000"/>
                <a:lumOff val="80000"/>
              </a:schemeClr>
            </a:solidFill>
          </p:grpSpPr>
          <p:sp>
            <p:nvSpPr>
              <p:cNvPr id="26" name="TextBox 25"/>
              <p:cNvSpPr txBox="1"/>
              <p:nvPr/>
            </p:nvSpPr>
            <p:spPr>
              <a:xfrm>
                <a:off x="7351678" y="3634955"/>
                <a:ext cx="1760626" cy="153122"/>
              </a:xfrm>
              <a:prstGeom prst="rect">
                <a:avLst/>
              </a:prstGeom>
              <a:grpFill/>
              <a:effectLst/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latin typeface="Arial Narrow"/>
                    <a:cs typeface="Arial Narrow"/>
                  </a:defRPr>
                </a:lvl1pPr>
              </a:lstStyle>
              <a:p>
                <a:pPr>
                  <a:defRPr/>
                </a:pPr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</a:rPr>
                  <a:t>25mm Propellant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843573" y="3634955"/>
                <a:ext cx="1827972" cy="153122"/>
              </a:xfrm>
              <a:prstGeom prst="rect">
                <a:avLst/>
              </a:prstGeom>
              <a:grpFill/>
              <a:effectLst/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latin typeface="Arial Narrow"/>
                    <a:cs typeface="Arial Narrow"/>
                  </a:defRPr>
                </a:lvl1pPr>
              </a:lstStyle>
              <a:p>
                <a:pPr>
                  <a:defRPr/>
                </a:pPr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</a:rPr>
                  <a:t>556 Blank Propellant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514966" y="3634955"/>
                <a:ext cx="1836712" cy="153122"/>
              </a:xfrm>
              <a:prstGeom prst="rect">
                <a:avLst/>
              </a:prstGeom>
              <a:grpFill/>
              <a:effectLst/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latin typeface="Arial Narrow"/>
                    <a:cs typeface="Arial Narrow"/>
                  </a:defRPr>
                </a:lvl1pPr>
              </a:lstStyle>
              <a:p>
                <a:pPr>
                  <a:defRPr/>
                </a:pPr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</a:rPr>
                  <a:t>BS-NACO Propellant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671545" y="3634955"/>
                <a:ext cx="1843420" cy="153122"/>
              </a:xfrm>
              <a:prstGeom prst="rect">
                <a:avLst/>
              </a:prstGeom>
              <a:grpFill/>
              <a:effectLst/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solidFill>
                      <a:schemeClr val="bg1"/>
                    </a:solidFill>
                    <a:latin typeface="Arial Narrow"/>
                    <a:cs typeface="Arial Narrow"/>
                  </a:defRPr>
                </a:lvl1pPr>
              </a:lstStyle>
              <a:p>
                <a:pPr>
                  <a:defRPr/>
                </a:pPr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</a:rPr>
                  <a:t>.50 Cal Ball Propellant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-36512" y="3634951"/>
                <a:ext cx="1880085" cy="153122"/>
              </a:xfrm>
              <a:prstGeom prst="rect">
                <a:avLst/>
              </a:prstGeom>
              <a:grpFill/>
              <a:effectLst/>
            </p:spPr>
            <p:txBody>
              <a:bodyPr anchor="ctr">
                <a:spAutoFit/>
              </a:bodyPr>
              <a:lstStyle>
                <a:defPPr>
                  <a:defRPr lang="en-US"/>
                </a:defPPr>
                <a:lvl1pPr algn="ctr">
                  <a:defRPr sz="1200" b="1">
                    <a:latin typeface="Arial Narrow"/>
                    <a:cs typeface="Arial Narrow"/>
                  </a:defRPr>
                </a:lvl1pPr>
              </a:lstStyle>
              <a:p>
                <a:pPr>
                  <a:defRPr/>
                </a:pPr>
                <a:r>
                  <a:rPr lang="en-US" dirty="0">
                    <a:solidFill>
                      <a:schemeClr val="tx2">
                        <a:lumMod val="75000"/>
                      </a:schemeClr>
                    </a:solidFill>
                  </a:rPr>
                  <a:t>556 Ball Propellant</a:t>
                </a:r>
              </a:p>
            </p:txBody>
          </p:sp>
        </p:grpSp>
      </p:grpSp>
      <p:pic>
        <p:nvPicPr>
          <p:cNvPr id="16392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8719547" y="573078"/>
            <a:ext cx="2956209" cy="128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4138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MRP Team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752600"/>
            <a:ext cx="10972800" cy="47244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dirty="0">
                <a:solidFill>
                  <a:srgbClr val="000000"/>
                </a:solidFill>
              </a:rPr>
              <a:t>Lend Lease – Prime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dirty="0">
                <a:solidFill>
                  <a:srgbClr val="000000"/>
                </a:solidFill>
              </a:rPr>
              <a:t>ATK – Technology Provider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dirty="0">
                <a:solidFill>
                  <a:srgbClr val="000000"/>
                </a:solidFill>
              </a:rPr>
              <a:t>SMS – 3</a:t>
            </a:r>
            <a:r>
              <a:rPr lang="en-US" sz="3000" b="1" baseline="30000" dirty="0">
                <a:solidFill>
                  <a:srgbClr val="000000"/>
                </a:solidFill>
              </a:rPr>
              <a:t>rd</a:t>
            </a:r>
            <a:r>
              <a:rPr lang="en-US" sz="3000" b="1" dirty="0">
                <a:solidFill>
                  <a:srgbClr val="000000"/>
                </a:solidFill>
              </a:rPr>
              <a:t> Party Explosives Safety 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0078" y="1203808"/>
            <a:ext cx="1548097" cy="1477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514600" y="3463878"/>
            <a:ext cx="7086600" cy="3315677"/>
            <a:chOff x="740736" y="3892513"/>
            <a:chExt cx="6400800" cy="261794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lum contrast="10000"/>
            </a:blip>
            <a:srcRect t="20474" b="16692"/>
            <a:stretch/>
          </p:blipFill>
          <p:spPr bwMode="auto">
            <a:xfrm>
              <a:off x="740736" y="3892513"/>
              <a:ext cx="6400800" cy="2617940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2" name="Freeform 1"/>
            <p:cNvSpPr/>
            <p:nvPr/>
          </p:nvSpPr>
          <p:spPr>
            <a:xfrm>
              <a:off x="1703540" y="3895595"/>
              <a:ext cx="3995802" cy="2605413"/>
            </a:xfrm>
            <a:custGeom>
              <a:avLst/>
              <a:gdLst>
                <a:gd name="connsiteX0" fmla="*/ 914400 w 3995802"/>
                <a:gd name="connsiteY0" fmla="*/ 50104 h 2605413"/>
                <a:gd name="connsiteX1" fmla="*/ 0 w 3995802"/>
                <a:gd name="connsiteY1" fmla="*/ 538619 h 2605413"/>
                <a:gd name="connsiteX2" fmla="*/ 876822 w 3995802"/>
                <a:gd name="connsiteY2" fmla="*/ 926926 h 2605413"/>
                <a:gd name="connsiteX3" fmla="*/ 87682 w 3995802"/>
                <a:gd name="connsiteY3" fmla="*/ 1490597 h 2605413"/>
                <a:gd name="connsiteX4" fmla="*/ 626301 w 3995802"/>
                <a:gd name="connsiteY4" fmla="*/ 1791221 h 2605413"/>
                <a:gd name="connsiteX5" fmla="*/ 3043824 w 3995802"/>
                <a:gd name="connsiteY5" fmla="*/ 2605413 h 2605413"/>
                <a:gd name="connsiteX6" fmla="*/ 3945698 w 3995802"/>
                <a:gd name="connsiteY6" fmla="*/ 1590805 h 2605413"/>
                <a:gd name="connsiteX7" fmla="*/ 3995802 w 3995802"/>
                <a:gd name="connsiteY7" fmla="*/ 0 h 2605413"/>
                <a:gd name="connsiteX8" fmla="*/ 3745282 w 3995802"/>
                <a:gd name="connsiteY8" fmla="*/ 0 h 2605413"/>
                <a:gd name="connsiteX9" fmla="*/ 2054268 w 3995802"/>
                <a:gd name="connsiteY9" fmla="*/ 538619 h 2605413"/>
                <a:gd name="connsiteX10" fmla="*/ 914400 w 3995802"/>
                <a:gd name="connsiteY10" fmla="*/ 50104 h 2605413"/>
                <a:gd name="connsiteX0" fmla="*/ 914400 w 3995802"/>
                <a:gd name="connsiteY0" fmla="*/ 50104 h 2605413"/>
                <a:gd name="connsiteX1" fmla="*/ 0 w 3995802"/>
                <a:gd name="connsiteY1" fmla="*/ 538619 h 2605413"/>
                <a:gd name="connsiteX2" fmla="*/ 876822 w 3995802"/>
                <a:gd name="connsiteY2" fmla="*/ 926926 h 2605413"/>
                <a:gd name="connsiteX3" fmla="*/ 544882 w 3995802"/>
                <a:gd name="connsiteY3" fmla="*/ 1147697 h 2605413"/>
                <a:gd name="connsiteX4" fmla="*/ 626301 w 3995802"/>
                <a:gd name="connsiteY4" fmla="*/ 1791221 h 2605413"/>
                <a:gd name="connsiteX5" fmla="*/ 3043824 w 3995802"/>
                <a:gd name="connsiteY5" fmla="*/ 2605413 h 2605413"/>
                <a:gd name="connsiteX6" fmla="*/ 3945698 w 3995802"/>
                <a:gd name="connsiteY6" fmla="*/ 1590805 h 2605413"/>
                <a:gd name="connsiteX7" fmla="*/ 3995802 w 3995802"/>
                <a:gd name="connsiteY7" fmla="*/ 0 h 2605413"/>
                <a:gd name="connsiteX8" fmla="*/ 3745282 w 3995802"/>
                <a:gd name="connsiteY8" fmla="*/ 0 h 2605413"/>
                <a:gd name="connsiteX9" fmla="*/ 2054268 w 3995802"/>
                <a:gd name="connsiteY9" fmla="*/ 538619 h 2605413"/>
                <a:gd name="connsiteX10" fmla="*/ 914400 w 3995802"/>
                <a:gd name="connsiteY10" fmla="*/ 50104 h 2605413"/>
                <a:gd name="connsiteX0" fmla="*/ 914400 w 3995802"/>
                <a:gd name="connsiteY0" fmla="*/ 50104 h 2605413"/>
                <a:gd name="connsiteX1" fmla="*/ 0 w 3995802"/>
                <a:gd name="connsiteY1" fmla="*/ 538619 h 2605413"/>
                <a:gd name="connsiteX2" fmla="*/ 876822 w 3995802"/>
                <a:gd name="connsiteY2" fmla="*/ 926926 h 2605413"/>
                <a:gd name="connsiteX3" fmla="*/ 544882 w 3995802"/>
                <a:gd name="connsiteY3" fmla="*/ 1147697 h 2605413"/>
                <a:gd name="connsiteX4" fmla="*/ 591985 w 3995802"/>
                <a:gd name="connsiteY4" fmla="*/ 1552705 h 2605413"/>
                <a:gd name="connsiteX5" fmla="*/ 626301 w 3995802"/>
                <a:gd name="connsiteY5" fmla="*/ 1791221 h 2605413"/>
                <a:gd name="connsiteX6" fmla="*/ 3043824 w 3995802"/>
                <a:gd name="connsiteY6" fmla="*/ 2605413 h 2605413"/>
                <a:gd name="connsiteX7" fmla="*/ 3945698 w 3995802"/>
                <a:gd name="connsiteY7" fmla="*/ 1590805 h 2605413"/>
                <a:gd name="connsiteX8" fmla="*/ 3995802 w 3995802"/>
                <a:gd name="connsiteY8" fmla="*/ 0 h 2605413"/>
                <a:gd name="connsiteX9" fmla="*/ 3745282 w 3995802"/>
                <a:gd name="connsiteY9" fmla="*/ 0 h 2605413"/>
                <a:gd name="connsiteX10" fmla="*/ 2054268 w 3995802"/>
                <a:gd name="connsiteY10" fmla="*/ 538619 h 2605413"/>
                <a:gd name="connsiteX11" fmla="*/ 914400 w 3995802"/>
                <a:gd name="connsiteY11" fmla="*/ 50104 h 2605413"/>
                <a:gd name="connsiteX0" fmla="*/ 914400 w 3995802"/>
                <a:gd name="connsiteY0" fmla="*/ 50104 h 2605413"/>
                <a:gd name="connsiteX1" fmla="*/ 0 w 3995802"/>
                <a:gd name="connsiteY1" fmla="*/ 538619 h 2605413"/>
                <a:gd name="connsiteX2" fmla="*/ 876822 w 3995802"/>
                <a:gd name="connsiteY2" fmla="*/ 926926 h 2605413"/>
                <a:gd name="connsiteX3" fmla="*/ 544882 w 3995802"/>
                <a:gd name="connsiteY3" fmla="*/ 1147697 h 2605413"/>
                <a:gd name="connsiteX4" fmla="*/ 1115860 w 3995802"/>
                <a:gd name="connsiteY4" fmla="*/ 1400305 h 2605413"/>
                <a:gd name="connsiteX5" fmla="*/ 626301 w 3995802"/>
                <a:gd name="connsiteY5" fmla="*/ 1791221 h 2605413"/>
                <a:gd name="connsiteX6" fmla="*/ 3043824 w 3995802"/>
                <a:gd name="connsiteY6" fmla="*/ 2605413 h 2605413"/>
                <a:gd name="connsiteX7" fmla="*/ 3945698 w 3995802"/>
                <a:gd name="connsiteY7" fmla="*/ 1590805 h 2605413"/>
                <a:gd name="connsiteX8" fmla="*/ 3995802 w 3995802"/>
                <a:gd name="connsiteY8" fmla="*/ 0 h 2605413"/>
                <a:gd name="connsiteX9" fmla="*/ 3745282 w 3995802"/>
                <a:gd name="connsiteY9" fmla="*/ 0 h 2605413"/>
                <a:gd name="connsiteX10" fmla="*/ 2054268 w 3995802"/>
                <a:gd name="connsiteY10" fmla="*/ 538619 h 2605413"/>
                <a:gd name="connsiteX11" fmla="*/ 914400 w 3995802"/>
                <a:gd name="connsiteY11" fmla="*/ 50104 h 2605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995802" h="2605413">
                  <a:moveTo>
                    <a:pt x="914400" y="50104"/>
                  </a:moveTo>
                  <a:lnTo>
                    <a:pt x="0" y="538619"/>
                  </a:lnTo>
                  <a:lnTo>
                    <a:pt x="876822" y="926926"/>
                  </a:lnTo>
                  <a:lnTo>
                    <a:pt x="544882" y="1147697"/>
                  </a:lnTo>
                  <a:lnTo>
                    <a:pt x="1115860" y="1400305"/>
                  </a:lnTo>
                  <a:lnTo>
                    <a:pt x="626301" y="1791221"/>
                  </a:lnTo>
                  <a:lnTo>
                    <a:pt x="3043824" y="2605413"/>
                  </a:lnTo>
                  <a:lnTo>
                    <a:pt x="3945698" y="1590805"/>
                  </a:lnTo>
                  <a:lnTo>
                    <a:pt x="3995802" y="0"/>
                  </a:lnTo>
                  <a:lnTo>
                    <a:pt x="3745282" y="0"/>
                  </a:lnTo>
                  <a:lnTo>
                    <a:pt x="2054268" y="538619"/>
                  </a:lnTo>
                  <a:lnTo>
                    <a:pt x="914400" y="50104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8803" y="2863162"/>
            <a:ext cx="1609722" cy="572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D68598-6E24-4F64-8DC9-49D82D4B96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296264"/>
            <a:ext cx="1895149" cy="68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757687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MRP Requirements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000" b="1" dirty="0">
                <a:solidFill>
                  <a:srgbClr val="000000"/>
                </a:solidFill>
              </a:rPr>
              <a:t>Improved Safety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000" b="1" dirty="0">
                <a:solidFill>
                  <a:srgbClr val="000000"/>
                </a:solidFill>
              </a:rPr>
              <a:t>Modern/Enhanced Propellant Manufacturing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000" b="1" dirty="0">
                <a:solidFill>
                  <a:srgbClr val="000000"/>
                </a:solidFill>
              </a:rPr>
              <a:t>No Possibility of 1.1 Events</a:t>
            </a:r>
          </a:p>
          <a:p>
            <a:pPr marL="914400" lvl="1" indent="-51435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600" b="1" dirty="0">
                <a:solidFill>
                  <a:srgbClr val="000000"/>
                </a:solidFill>
              </a:rPr>
              <a:t>1.3 Maximum Potential Event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000" b="1" dirty="0">
                <a:solidFill>
                  <a:srgbClr val="000000"/>
                </a:solidFill>
              </a:rPr>
              <a:t>Continued Propellant Production during Construction</a:t>
            </a:r>
          </a:p>
          <a:p>
            <a:pPr marL="514350" indent="-51435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000" b="1" dirty="0">
                <a:solidFill>
                  <a:srgbClr val="000000"/>
                </a:solidFill>
              </a:rPr>
              <a:t>Regulatory Compliance during and after MRP Construction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063934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pPr>
              <a:defRPr/>
            </a:pPr>
            <a:r>
              <a:rPr lang="en-US" b="1" dirty="0"/>
              <a:t>MRP Team:</a:t>
            </a:r>
            <a:br>
              <a:rPr lang="en-US" b="1" dirty="0"/>
            </a:br>
            <a:r>
              <a:rPr lang="en-US" b="1" dirty="0"/>
              <a:t>Risk Management Philosophy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spcBef>
                <a:spcPct val="60000"/>
              </a:spcBef>
            </a:pPr>
            <a:r>
              <a:rPr lang="en-US" sz="2800" b="1" dirty="0"/>
              <a:t>“Safety by Design” </a:t>
            </a:r>
          </a:p>
          <a:p>
            <a:pPr lvl="1" eaLnBrk="1" hangingPunct="1">
              <a:spcBef>
                <a:spcPct val="60000"/>
              </a:spcBef>
            </a:pPr>
            <a:r>
              <a:rPr lang="en-US" sz="2400" dirty="0"/>
              <a:t>Minimize Personnel Exposure</a:t>
            </a:r>
          </a:p>
          <a:p>
            <a:pPr lvl="1" eaLnBrk="1" hangingPunct="1">
              <a:spcBef>
                <a:spcPct val="60000"/>
              </a:spcBef>
            </a:pPr>
            <a:r>
              <a:rPr lang="en-US" sz="2400" dirty="0"/>
              <a:t>Minimize Quantities of Hazardous Materials</a:t>
            </a:r>
          </a:p>
          <a:p>
            <a:pPr lvl="1" eaLnBrk="1" hangingPunct="1">
              <a:spcBef>
                <a:spcPct val="60000"/>
              </a:spcBef>
            </a:pPr>
            <a:r>
              <a:rPr lang="en-US" sz="2400" dirty="0"/>
              <a:t>Safety Specifications</a:t>
            </a:r>
            <a:endParaRPr lang="en-US" dirty="0"/>
          </a:p>
          <a:p>
            <a:pPr eaLnBrk="1" hangingPunct="1">
              <a:spcBef>
                <a:spcPct val="60000"/>
              </a:spcBef>
            </a:pPr>
            <a:r>
              <a:rPr lang="en-US" sz="2800" dirty="0"/>
              <a:t>Standards</a:t>
            </a:r>
          </a:p>
          <a:p>
            <a:pPr eaLnBrk="1" hangingPunct="1">
              <a:spcBef>
                <a:spcPct val="60000"/>
              </a:spcBef>
            </a:pPr>
            <a:r>
              <a:rPr lang="en-US" sz="2800" dirty="0"/>
              <a:t>Procedures</a:t>
            </a:r>
          </a:p>
          <a:p>
            <a:pPr eaLnBrk="1" hangingPunct="1">
              <a:spcBef>
                <a:spcPct val="60000"/>
              </a:spcBef>
            </a:pPr>
            <a:r>
              <a:rPr lang="en-US" sz="2800" dirty="0"/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1111913961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SMS Stewardships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dirty="0">
                <a:solidFill>
                  <a:srgbClr val="000000"/>
                </a:solidFill>
              </a:rPr>
              <a:t>Systematic Risk Assessment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dirty="0">
                <a:solidFill>
                  <a:srgbClr val="000000"/>
                </a:solidFill>
              </a:rPr>
              <a:t>Explosives In-Process Characterization  &amp; </a:t>
            </a:r>
            <a:r>
              <a:rPr lang="en-US" sz="3000" b="1" u="sng" dirty="0">
                <a:solidFill>
                  <a:srgbClr val="000000"/>
                </a:solidFill>
              </a:rPr>
              <a:t>Classification</a:t>
            </a:r>
            <a:r>
              <a:rPr lang="en-US" sz="3000" b="1" dirty="0">
                <a:solidFill>
                  <a:srgbClr val="000000"/>
                </a:solidFill>
              </a:rPr>
              <a:t> Testing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dirty="0">
                <a:solidFill>
                  <a:srgbClr val="000000"/>
                </a:solidFill>
              </a:rPr>
              <a:t>Facility Siting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000000"/>
                </a:solidFill>
              </a:rPr>
              <a:t>Site Plans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000000"/>
                </a:solidFill>
              </a:rPr>
              <a:t>Concurrent Operations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000000"/>
                </a:solidFill>
              </a:rPr>
              <a:t>Facility  Design Specifications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000000"/>
                </a:solidFill>
              </a:rPr>
              <a:t>Barricade Design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600" dirty="0">
                <a:solidFill>
                  <a:srgbClr val="000000"/>
                </a:solidFill>
              </a:rPr>
              <a:t>Workstation Protection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dirty="0">
                <a:solidFill>
                  <a:srgbClr val="000000"/>
                </a:solidFill>
              </a:rPr>
              <a:t>Regulatory Compliance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dirty="0">
                <a:solidFill>
                  <a:srgbClr val="000000"/>
                </a:solidFill>
              </a:rPr>
              <a:t>Explosives Test Equipment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b="1" dirty="0">
                <a:solidFill>
                  <a:srgbClr val="000000"/>
                </a:solidFill>
              </a:rPr>
              <a:t>Training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549165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SMS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sisl xmlns:xsi="http://www.w3.org/2001/XMLSchema-instance" xmlns:xsd="http://www.w3.org/2001/XMLSchema" xmlns="http://www.boldonjames.com/2008/01/sie/internal/label" sislVersion="0" policy="bf276872-af07-4968-a71d-1c83e80bd0bf">
  <element uid="id_protectivemarking_newvalue1" value=""/>
</sisl>
</file>

<file path=customXml/itemProps1.xml><?xml version="1.0" encoding="utf-8"?>
<ds:datastoreItem xmlns:ds="http://schemas.openxmlformats.org/officeDocument/2006/customXml" ds:itemID="{0E7BFDC7-8AA7-42C3-A78F-B7C38DB47851}">
  <ds:schemaRefs>
    <ds:schemaRef ds:uri="http://www.w3.org/2001/XMLSchema"/>
    <ds:schemaRef ds:uri="http://www.boldonjames.com/2008/01/sie/internal/lab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SMSPresentationTemplate-cgg</Template>
  <TotalTime>17188</TotalTime>
  <Pages>77</Pages>
  <Words>1263</Words>
  <Application>Microsoft Office PowerPoint</Application>
  <PresentationFormat>Widescreen</PresentationFormat>
  <Paragraphs>350</Paragraphs>
  <Slides>40</Slides>
  <Notes>40</Notes>
  <HiddenSlides>2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Arial Narrow</vt:lpstr>
      <vt:lpstr>Calibri</vt:lpstr>
      <vt:lpstr>Cambria</vt:lpstr>
      <vt:lpstr>Times New Roman</vt:lpstr>
      <vt:lpstr>SMS Template</vt:lpstr>
      <vt:lpstr>PowerPoint Presentation</vt:lpstr>
      <vt:lpstr>Presentation Outline</vt:lpstr>
      <vt:lpstr>PowerPoint Presentation</vt:lpstr>
      <vt:lpstr>Mulwala Redevelopment Project (MRP) - ADoD</vt:lpstr>
      <vt:lpstr>Mulwala Redevelopment Project</vt:lpstr>
      <vt:lpstr>MRP Team</vt:lpstr>
      <vt:lpstr>MRP Requirements</vt:lpstr>
      <vt:lpstr>MRP Team: Risk Management Philosophy</vt:lpstr>
      <vt:lpstr>SMS Stewardships</vt:lpstr>
      <vt:lpstr>Relationship of Risk Assessment to Proper Classification of Explosives</vt:lpstr>
      <vt:lpstr>PowerPoint Presentation</vt:lpstr>
      <vt:lpstr>Elements of a Successful Risk Management Program</vt:lpstr>
      <vt:lpstr>What Creates the Need for  Systematic Risk Assessment and “In-Process” Characterization/Classification?</vt:lpstr>
      <vt:lpstr>Processes and Unique Hazards</vt:lpstr>
      <vt:lpstr>Key Parameters for Explosives</vt:lpstr>
      <vt:lpstr>PowerPoint Presentation</vt:lpstr>
      <vt:lpstr>PowerPoint Presentation</vt:lpstr>
      <vt:lpstr>PowerPoint Presentation</vt:lpstr>
      <vt:lpstr>MRP Application of “In-Process”  Characterization &amp; Classification Tests</vt:lpstr>
      <vt:lpstr>Friction Sensitivity Test (ABL)</vt:lpstr>
      <vt:lpstr>ESD Sensitivity Test (ABL)</vt:lpstr>
      <vt:lpstr>Impact Sensitivity Test (MBOM)</vt:lpstr>
      <vt:lpstr>Log Logistic Regression Plot (Characteristic Curve)</vt:lpstr>
      <vt:lpstr>In-Process Energies verses Material Response Data</vt:lpstr>
      <vt:lpstr>Thermal Sensitivity Test (SBAT) Simulated Bulk Auto-ignition Temperature</vt:lpstr>
      <vt:lpstr>SBAT Applications</vt:lpstr>
      <vt:lpstr>DSC, SBAT, and ARC  AIT Temperatures</vt:lpstr>
      <vt:lpstr>Critical Height Testing</vt:lpstr>
      <vt:lpstr>Bulk Confined Sonotube™ Testing</vt:lpstr>
      <vt:lpstr>Process Simulation Modeling</vt:lpstr>
      <vt:lpstr>Process Example Propellant Feeder</vt:lpstr>
      <vt:lpstr>Process Example Propellant Feeder</vt:lpstr>
      <vt:lpstr>Testing Video Propellant Feeder</vt:lpstr>
      <vt:lpstr>Process Example Propellant Feed Hopper</vt:lpstr>
      <vt:lpstr>Testing Video Propellant Hopper</vt:lpstr>
      <vt:lpstr>PowerPoint Presentation</vt:lpstr>
      <vt:lpstr>Elements of a Successful Risk Management Program</vt:lpstr>
      <vt:lpstr>Summary</vt:lpstr>
      <vt:lpstr>Summary</vt:lpstr>
      <vt:lpstr>PowerPoint Presentation</vt:lpstr>
    </vt:vector>
  </TitlesOfParts>
  <Company>Dell Computer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Process Safety Management Training  Presented by  Robert T. Ford Lyman A. Losee  February 7, 2000</dc:title>
  <dc:creator>Preferred Customer</dc:creator>
  <cp:lastModifiedBy>Kathy Byington</cp:lastModifiedBy>
  <cp:revision>650</cp:revision>
  <cp:lastPrinted>2015-04-15T19:15:34Z</cp:lastPrinted>
  <dcterms:created xsi:type="dcterms:W3CDTF">2000-01-10T15:53:51Z</dcterms:created>
  <dcterms:modified xsi:type="dcterms:W3CDTF">2018-07-23T17:54:25Z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ndexRef">
    <vt:lpwstr>c8de624b-5aab-40fd-a13d-ba776e25dfc4</vt:lpwstr>
  </property>
  <property fmtid="{D5CDD505-2E9C-101B-9397-08002B2CF9AE}" pid="3" name="bjSaver">
    <vt:lpwstr>EnOI01a76JCwqaENvRE/QJQIDp1jYEOt</vt:lpwstr>
  </property>
  <property fmtid="{D5CDD505-2E9C-101B-9397-08002B2CF9AE}" pid="4" name="bjDocumentLabelXML">
    <vt:lpwstr>&lt;?xml version="1.0" encoding="us-ascii"?&gt;&lt;sisl xmlns:xsi="http://www.w3.org/2001/XMLSchema-instance" xmlns:xsd="http://www.w3.org/2001/XMLSchema" sislVersion="0" policy="bf276872-af07-4968-a71d-1c83e80bd0bf" xmlns="http://www.boldonjames.com/2008/01/sie/i</vt:lpwstr>
  </property>
  <property fmtid="{D5CDD505-2E9C-101B-9397-08002B2CF9AE}" pid="5" name="bjDocumentLabelXML-0">
    <vt:lpwstr>nternal/label"&gt;&lt;element uid="id_protectivemarking_newvalue1" value="" /&gt;&lt;/sisl&gt;</vt:lpwstr>
  </property>
  <property fmtid="{D5CDD505-2E9C-101B-9397-08002B2CF9AE}" pid="6" name="bjDocumentSecurityLabel">
    <vt:lpwstr>Honeywell Unrestricted</vt:lpwstr>
  </property>
  <property fmtid="{D5CDD505-2E9C-101B-9397-08002B2CF9AE}" pid="7" name="BJClassification">
    <vt:lpwstr>Honeywell Unrestricted</vt:lpwstr>
  </property>
</Properties>
</file>